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6" r:id="rId2"/>
    <p:sldId id="277" r:id="rId3"/>
    <p:sldId id="285" r:id="rId4"/>
    <p:sldId id="286" r:id="rId5"/>
    <p:sldId id="279" r:id="rId6"/>
    <p:sldId id="289" r:id="rId7"/>
    <p:sldId id="332" r:id="rId8"/>
    <p:sldId id="333" r:id="rId9"/>
    <p:sldId id="341" r:id="rId10"/>
    <p:sldId id="336" r:id="rId11"/>
    <p:sldId id="342" r:id="rId12"/>
    <p:sldId id="334" r:id="rId13"/>
    <p:sldId id="335" r:id="rId14"/>
    <p:sldId id="343" r:id="rId15"/>
    <p:sldId id="338" r:id="rId16"/>
    <p:sldId id="344" r:id="rId17"/>
    <p:sldId id="339" r:id="rId18"/>
    <p:sldId id="340" r:id="rId19"/>
    <p:sldId id="345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5" autoAdjust="0"/>
    <p:restoredTop sz="94660"/>
  </p:normalViewPr>
  <p:slideViewPr>
    <p:cSldViewPr>
      <p:cViewPr varScale="1">
        <p:scale>
          <a:sx n="110" d="100"/>
          <a:sy n="110" d="100"/>
        </p:scale>
        <p:origin x="165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29CD7-3FF0-40A5-BA60-D786DD5686AF}" type="datetimeFigureOut">
              <a:rPr lang="pt-BR" smtClean="0"/>
              <a:pPr/>
              <a:t>10/07/2014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A556D-89A1-43A2-A5D1-E3FCB7A9B5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510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10/07/2014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10/07/2014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10/07/2014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10/07/2014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10/07/2014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10/07/2014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10/07/2014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10/07/2014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10/07/2014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10/07/2014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4ABA9-06A0-4F76-B5B4-63B95B27A6B8}" type="datetimeFigureOut">
              <a:rPr lang="pt-BR" smtClean="0"/>
              <a:pPr/>
              <a:t>10/07/2014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4ABA9-06A0-4F76-B5B4-63B95B27A6B8}" type="datetimeFigureOut">
              <a:rPr lang="pt-BR" smtClean="0"/>
              <a:pPr/>
              <a:t>10/07/2014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54CA8-0BBE-49CA-82F7-345961AF4F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emf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0391" y="0"/>
            <a:ext cx="548361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Imagem 7" descr="C:\Users\PENTAGONO\Pictures\Logomarcas\sebrae.bmp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685" y="4785551"/>
            <a:ext cx="936104" cy="443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ângulo 9"/>
          <p:cNvSpPr/>
          <p:nvPr/>
        </p:nvSpPr>
        <p:spPr>
          <a:xfrm>
            <a:off x="0" y="1844824"/>
            <a:ext cx="9144000" cy="201622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Workshop</a:t>
            </a:r>
          </a:p>
          <a:p>
            <a:pPr algn="ctr"/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 </a:t>
            </a:r>
          </a:p>
          <a:p>
            <a:pPr algn="ctr"/>
            <a:endParaRPr lang="pt-BR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AutoShape 2" descr="Exiba NTI.png na apresentação de slid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4" descr="Exiba NTI.png na apresentação de slid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37" y="560271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917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7236296" y="605915"/>
            <a:ext cx="1296144" cy="369332"/>
          </a:xfrm>
          <a:prstGeom prst="rect">
            <a:avLst/>
          </a:prstGeom>
          <a:solidFill>
            <a:schemeClr val="accent6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Finanças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876255"/>
              </p:ext>
            </p:extLst>
          </p:nvPr>
        </p:nvGraphicFramePr>
        <p:xfrm>
          <a:off x="251520" y="1397000"/>
          <a:ext cx="828092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Taxa anual de crescimento do faturamento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25,85%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23,27%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30,60%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96,45%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22,10%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82,48%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11,43%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26,13%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73,91%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24,65%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146,67%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838534"/>
              </p:ext>
            </p:extLst>
          </p:nvPr>
        </p:nvGraphicFramePr>
        <p:xfrm>
          <a:off x="251520" y="3645024"/>
          <a:ext cx="8280920" cy="162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147424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Faturamento anual médio por</a:t>
                      </a:r>
                      <a:r>
                        <a:rPr lang="pt-BR" baseline="0" dirty="0" smtClean="0"/>
                        <a:t> colaborador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103.200,00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63.306,05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55.309,01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103.799,19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70.332,42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165.373,79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71.875,00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63.545,63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114.425,00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71.859,56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165.373,79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48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7236296" y="605915"/>
            <a:ext cx="1296144" cy="369332"/>
          </a:xfrm>
          <a:prstGeom prst="rect">
            <a:avLst/>
          </a:prstGeom>
          <a:solidFill>
            <a:schemeClr val="accent6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Finanças</a:t>
            </a:r>
            <a:endParaRPr lang="pt-BR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107169"/>
              </p:ext>
            </p:extLst>
          </p:nvPr>
        </p:nvGraphicFramePr>
        <p:xfrm>
          <a:off x="251520" y="1772816"/>
          <a:ext cx="828092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Faturamento anual médio por</a:t>
                      </a:r>
                      <a:r>
                        <a:rPr lang="pt-BR" baseline="0" dirty="0" smtClean="0"/>
                        <a:t> colaborador (sócios e Terceiros)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57.333,33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41.143,99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38.274,94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63.752,57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51.844,13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136.190,18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47.916,67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46.456,37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85.818,75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51.218,77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136.190,18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735961"/>
              </p:ext>
            </p:extLst>
          </p:nvPr>
        </p:nvGraphicFramePr>
        <p:xfrm>
          <a:off x="251520" y="3789040"/>
          <a:ext cx="828092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Taxa Anual de Investimento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2,20%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3,05%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6,40%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16,32%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7,06%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34,72%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3,87%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7,65%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23,76%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7,78%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34,72%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0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7236296" y="605915"/>
            <a:ext cx="1296144" cy="369332"/>
          </a:xfrm>
          <a:prstGeom prst="rect">
            <a:avLst/>
          </a:prstGeom>
          <a:solidFill>
            <a:schemeClr val="accent6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Finanças</a:t>
            </a:r>
            <a:endParaRPr lang="pt-BR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509374"/>
              </p:ext>
            </p:extLst>
          </p:nvPr>
        </p:nvGraphicFramePr>
        <p:xfrm>
          <a:off x="251520" y="1772816"/>
          <a:ext cx="8280920" cy="162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147424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Taxa de Inadimplência</a:t>
                      </a:r>
                      <a:endParaRPr lang="pt-BR" baseline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3,04%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24,17%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25,63%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0,16%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38,22%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0,98%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3,80%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22,88%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1,84%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21,74%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0,47%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09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444208" y="605915"/>
            <a:ext cx="2088232" cy="369332"/>
          </a:xfrm>
          <a:prstGeom prst="rect">
            <a:avLst/>
          </a:prstGeom>
          <a:solidFill>
            <a:schemeClr val="accent3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Gestão de Pessoas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301777"/>
              </p:ext>
            </p:extLst>
          </p:nvPr>
        </p:nvGraphicFramePr>
        <p:xfrm>
          <a:off x="251520" y="1397000"/>
          <a:ext cx="828092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Índice anual de investimento em capacitação (R$)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0,74%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1,26%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4,17%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0,99%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2,92%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0,00%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1,45%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5,45%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1,25%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4,53%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736031"/>
              </p:ext>
            </p:extLst>
          </p:nvPr>
        </p:nvGraphicFramePr>
        <p:xfrm>
          <a:off x="251520" y="3645024"/>
          <a:ext cx="8280920" cy="162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147424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Índice anual de investimento em capacitação (em horas</a:t>
                      </a:r>
                      <a:r>
                        <a:rPr lang="pt-BR" baseline="0" dirty="0" smtClean="0"/>
                        <a:t> per capita)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73,92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406,50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24,53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100,00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err="1" smtClean="0"/>
                        <a:t>null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29,92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100,00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29,12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112,50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2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444208" y="605915"/>
            <a:ext cx="2088232" cy="369332"/>
          </a:xfrm>
          <a:prstGeom prst="rect">
            <a:avLst/>
          </a:prstGeom>
          <a:solidFill>
            <a:schemeClr val="accent3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Gestão de Pessoas</a:t>
            </a:r>
            <a:endParaRPr lang="pt-BR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274918"/>
              </p:ext>
            </p:extLst>
          </p:nvPr>
        </p:nvGraphicFramePr>
        <p:xfrm>
          <a:off x="251520" y="1772816"/>
          <a:ext cx="828092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Índice anual de despesas com recursos humanos</a:t>
                      </a:r>
                      <a:endParaRPr lang="pt-BR" baseline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40,84%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38,89%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47,00%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21,58%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46,52%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17,52%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43,45%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43,88%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0,28%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47,74%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0,28%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492613"/>
              </p:ext>
            </p:extLst>
          </p:nvPr>
        </p:nvGraphicFramePr>
        <p:xfrm>
          <a:off x="251520" y="4030568"/>
          <a:ext cx="828092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Índice anual de rotatividade de pessoas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30,00%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20,25%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49,08%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11,11%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34,34%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8,33%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25,00%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40,36%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8,33%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35,69%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8,33%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03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444208" y="605915"/>
            <a:ext cx="20882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Gestão de Processos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945512"/>
              </p:ext>
            </p:extLst>
          </p:nvPr>
        </p:nvGraphicFramePr>
        <p:xfrm>
          <a:off x="251520" y="1397000"/>
          <a:ext cx="828092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Índice de horas faturadas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182,34%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205,18%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878,13%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168,17%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708,65%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0,00%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134,17%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708,65%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130,12%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708,65%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598752"/>
              </p:ext>
            </p:extLst>
          </p:nvPr>
        </p:nvGraphicFramePr>
        <p:xfrm>
          <a:off x="251520" y="3531592"/>
          <a:ext cx="8280920" cy="162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147424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Índice de novas funcionalidades</a:t>
                      </a:r>
                      <a:endParaRPr lang="pt-BR" baseline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9,42%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44,63%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88,89%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55,98%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122,20%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0,00%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44,53%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90,91%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56,44%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122,20%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785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444208" y="605915"/>
            <a:ext cx="20882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Gestão de Processos</a:t>
            </a:r>
            <a:endParaRPr lang="pt-BR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918608"/>
              </p:ext>
            </p:extLst>
          </p:nvPr>
        </p:nvGraphicFramePr>
        <p:xfrm>
          <a:off x="251520" y="1772816"/>
          <a:ext cx="828092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Índice de conformidade</a:t>
                      </a:r>
                      <a:r>
                        <a:rPr lang="pt-BR" baseline="0" dirty="0" smtClean="0"/>
                        <a:t> com o prazo de entrega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93,85%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56,74%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100,84%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233,33%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81,76%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100,00%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91,36%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320,81%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2.115,07%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97,60%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615,36%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070332"/>
              </p:ext>
            </p:extLst>
          </p:nvPr>
        </p:nvGraphicFramePr>
        <p:xfrm>
          <a:off x="251520" y="3814544"/>
          <a:ext cx="828092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Índice de retrabalho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0,00%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15,17%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24,63%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0,04%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18,28%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0,03%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0,00%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21,32%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0,03%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14,96%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0,03%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52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444208" y="605915"/>
            <a:ext cx="208823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Gestão de Processos</a:t>
            </a:r>
            <a:endParaRPr lang="pt-BR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700738"/>
              </p:ext>
            </p:extLst>
          </p:nvPr>
        </p:nvGraphicFramePr>
        <p:xfrm>
          <a:off x="251520" y="2060848"/>
          <a:ext cx="8280920" cy="162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147424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Média de chamados do suporte</a:t>
                      </a:r>
                      <a:endParaRPr lang="pt-BR" baseline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33,69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22,19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27,99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1,00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39,81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0,71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37,37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61,18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1,00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39,81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0,71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18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444208" y="605915"/>
            <a:ext cx="2088232" cy="369332"/>
          </a:xfrm>
          <a:prstGeom prst="rect">
            <a:avLst/>
          </a:prstGeom>
          <a:solidFill>
            <a:srgbClr val="7030A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Sociedades</a:t>
            </a: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871021"/>
              </p:ext>
            </p:extLst>
          </p:nvPr>
        </p:nvGraphicFramePr>
        <p:xfrm>
          <a:off x="251520" y="1397000"/>
          <a:ext cx="828092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Investimento</a:t>
                      </a:r>
                      <a:r>
                        <a:rPr lang="pt-BR" baseline="0" dirty="0" smtClean="0"/>
                        <a:t> anual em ações sociais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0,08%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0,87%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3,98%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0,36%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2,03%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0,00%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0,58%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4,76%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0,29%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2,03%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61068"/>
              </p:ext>
            </p:extLst>
          </p:nvPr>
        </p:nvGraphicFramePr>
        <p:xfrm>
          <a:off x="251520" y="3830424"/>
          <a:ext cx="8280920" cy="162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147424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Nº de participação em campanhas sociais</a:t>
                      </a:r>
                      <a:endParaRPr lang="pt-BR" baseline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160,00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300,94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800,00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227,24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771,67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0,00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230,37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771,67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115,38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500,00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7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444208" y="605915"/>
            <a:ext cx="2088232" cy="369332"/>
          </a:xfrm>
          <a:prstGeom prst="rect">
            <a:avLst/>
          </a:prstGeom>
          <a:solidFill>
            <a:srgbClr val="7030A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Sociedades</a:t>
            </a: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553063"/>
              </p:ext>
            </p:extLst>
          </p:nvPr>
        </p:nvGraphicFramePr>
        <p:xfrm>
          <a:off x="251520" y="1809120"/>
          <a:ext cx="828092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Ínclusão</a:t>
                      </a:r>
                      <a:r>
                        <a:rPr lang="pt-BR" dirty="0" smtClean="0"/>
                        <a:t> Digital (Beneficiários)</a:t>
                      </a:r>
                      <a:endParaRPr lang="pt-BR" baseline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err="1" smtClean="0"/>
                        <a:t>null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33,33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40,00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0,00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28,75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40,00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31,88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60,00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23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764704"/>
            <a:ext cx="315281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CaixaDeTexto 13"/>
          <p:cNvSpPr txBox="1"/>
          <p:nvPr/>
        </p:nvSpPr>
        <p:spPr>
          <a:xfrm>
            <a:off x="1259632" y="2268443"/>
            <a:ext cx="777686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Gerais do Projeto</a:t>
            </a:r>
            <a:r>
              <a:rPr lang="pt-B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/>
            <a:endParaRPr lang="pt-BR" sz="2000" dirty="0" smtClean="0"/>
          </a:p>
          <a:p>
            <a:pPr marL="177800" indent="-177800" algn="r">
              <a:buFont typeface="Arial" pitchFamily="34" charset="0"/>
              <a:buChar char="•"/>
            </a:pPr>
            <a:r>
              <a:rPr lang="pt-BR" sz="2000" dirty="0" smtClean="0"/>
              <a:t> Conhecer a realidade das empresas  de TI dos </a:t>
            </a:r>
            <a:r>
              <a:rPr lang="pt-BR" sz="2000" dirty="0" err="1" smtClean="0"/>
              <a:t>APLs</a:t>
            </a:r>
            <a:r>
              <a:rPr lang="pt-BR" sz="2000" dirty="0" smtClean="0"/>
              <a:t> de Software;</a:t>
            </a:r>
          </a:p>
          <a:p>
            <a:pPr marL="177800" indent="-177800" algn="r">
              <a:buFont typeface="Arial" pitchFamily="34" charset="0"/>
              <a:buChar char="•"/>
            </a:pPr>
            <a:r>
              <a:rPr lang="pt-BR" sz="2000" dirty="0" smtClean="0"/>
              <a:t> Ter uma referência comparativa para as empresas do setor;</a:t>
            </a:r>
          </a:p>
          <a:p>
            <a:pPr marL="177800" indent="-177800" algn="r">
              <a:buFont typeface="Arial" pitchFamily="34" charset="0"/>
              <a:buChar char="•"/>
            </a:pPr>
            <a:r>
              <a:rPr lang="pt-BR" sz="2000" dirty="0" smtClean="0"/>
              <a:t> Criar um banco de dados de indicadores de gestão;</a:t>
            </a:r>
          </a:p>
          <a:p>
            <a:pPr marL="177800" indent="-177800" algn="r">
              <a:buFont typeface="Arial" pitchFamily="34" charset="0"/>
              <a:buChar char="•"/>
            </a:pPr>
            <a:r>
              <a:rPr lang="pt-BR" sz="2000" dirty="0" smtClean="0"/>
              <a:t> Ter uma metodologia referencial visando a padronização da medição do desempenho.</a:t>
            </a:r>
          </a:p>
          <a:p>
            <a:pPr marL="177800" indent="-177800" algn="r">
              <a:buFont typeface="Arial" pitchFamily="34" charset="0"/>
              <a:buChar char="•"/>
            </a:pPr>
            <a:r>
              <a:rPr lang="pt-BR" sz="2000" dirty="0" smtClean="0"/>
              <a:t>Criar a cultura da medição e do benchmarking no Estado.</a:t>
            </a:r>
          </a:p>
        </p:txBody>
      </p:sp>
      <p:sp>
        <p:nvSpPr>
          <p:cNvPr id="5" name="Forma livre 4"/>
          <p:cNvSpPr/>
          <p:nvPr/>
        </p:nvSpPr>
        <p:spPr>
          <a:xfrm>
            <a:off x="0" y="-147694"/>
            <a:ext cx="9152459" cy="1632478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Workshop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 </a:t>
            </a:r>
          </a:p>
          <a:p>
            <a:endParaRPr lang="pt-B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6293658"/>
            <a:ext cx="1008112" cy="447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6033353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598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/>
          <p:cNvSpPr txBox="1"/>
          <p:nvPr/>
        </p:nvSpPr>
        <p:spPr>
          <a:xfrm>
            <a:off x="611560" y="1340768"/>
            <a:ext cx="777686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/>
              <a:t>Benefícios:</a:t>
            </a:r>
          </a:p>
          <a:p>
            <a:endParaRPr lang="pt-BR" sz="2000" b="1" dirty="0" smtClean="0"/>
          </a:p>
          <a:p>
            <a:r>
              <a:rPr lang="pt-BR" sz="2000" b="1" dirty="0" smtClean="0"/>
              <a:t>Para as empresas</a:t>
            </a:r>
            <a:r>
              <a:rPr lang="pt-BR" sz="2000" dirty="0" smtClean="0"/>
              <a:t> </a:t>
            </a:r>
            <a:r>
              <a:rPr lang="pt-BR" sz="2000" b="1" dirty="0" smtClean="0"/>
              <a:t>que participam do Projeto</a:t>
            </a:r>
            <a:r>
              <a:rPr lang="pt-BR" sz="2000" dirty="0" smtClean="0"/>
              <a:t>:</a:t>
            </a:r>
          </a:p>
          <a:p>
            <a:pPr marL="177800" indent="-177800"/>
            <a:endParaRPr lang="pt-BR" sz="2000" dirty="0" smtClean="0"/>
          </a:p>
          <a:p>
            <a:pPr marL="177800" indent="-177800">
              <a:buFont typeface="Arial" pitchFamily="34" charset="0"/>
              <a:buChar char="•"/>
            </a:pPr>
            <a:r>
              <a:rPr lang="pt-BR" sz="2000" dirty="0" smtClean="0"/>
              <a:t>Maior assertividade na análise dos indicadores da empresa.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2000" dirty="0" smtClean="0"/>
              <a:t>Melhor tomada de decisões, subsidiada por parâmetros setoriais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2000" dirty="0" smtClean="0"/>
              <a:t>Criação da cultura da medição do desempenho na organização.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2000" dirty="0" smtClean="0"/>
              <a:t>Adoção de práticas  padronizadas de coleta e tratamento dos indicadores  – guia de referência.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2000" dirty="0" smtClean="0"/>
              <a:t>Cumprimento de requisitos previstos nos processos de premiação (Prêmio MPE) e certificação.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2000" dirty="0" smtClean="0"/>
              <a:t>Melhoria da competitividade da empresa.</a:t>
            </a:r>
          </a:p>
          <a:p>
            <a:pPr marL="177800" indent="-177800">
              <a:buFont typeface="Arial" pitchFamily="34" charset="0"/>
              <a:buChar char="•"/>
            </a:pPr>
            <a:endParaRPr lang="pt-BR" sz="2000" dirty="0" smtClean="0"/>
          </a:p>
          <a:p>
            <a:pPr marL="177800" indent="-177800">
              <a:buFont typeface="Arial" pitchFamily="34" charset="0"/>
              <a:buChar char="•"/>
            </a:pPr>
            <a:endParaRPr lang="pt-BR" sz="2000" dirty="0" smtClean="0"/>
          </a:p>
        </p:txBody>
      </p:sp>
      <p:sp>
        <p:nvSpPr>
          <p:cNvPr id="7" name="Forma livre 6"/>
          <p:cNvSpPr/>
          <p:nvPr/>
        </p:nvSpPr>
        <p:spPr>
          <a:xfrm>
            <a:off x="0" y="-147694"/>
            <a:ext cx="9152459" cy="1632478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Workshop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 </a:t>
            </a:r>
          </a:p>
          <a:p>
            <a:endParaRPr lang="pt-B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Imagem 4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6293658"/>
            <a:ext cx="1008112" cy="447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6275705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345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/>
          <p:cNvSpPr txBox="1"/>
          <p:nvPr/>
        </p:nvSpPr>
        <p:spPr>
          <a:xfrm>
            <a:off x="611560" y="1340768"/>
            <a:ext cx="77768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/>
              <a:t>Benefícios:</a:t>
            </a:r>
          </a:p>
          <a:p>
            <a:endParaRPr lang="pt-BR" sz="2000" b="1" dirty="0" smtClean="0"/>
          </a:p>
          <a:p>
            <a:r>
              <a:rPr lang="pt-BR" sz="2000" b="1" dirty="0" smtClean="0"/>
              <a:t>Para os </a:t>
            </a:r>
            <a:r>
              <a:rPr lang="pt-BR" sz="2000" b="1" dirty="0" err="1" smtClean="0"/>
              <a:t>APLs</a:t>
            </a:r>
            <a:r>
              <a:rPr lang="pt-BR" sz="2000" b="1" dirty="0" smtClean="0"/>
              <a:t>:</a:t>
            </a:r>
            <a:endParaRPr lang="pt-BR" sz="2000" dirty="0" smtClean="0"/>
          </a:p>
          <a:p>
            <a:pPr marL="177800" indent="-177800"/>
            <a:endParaRPr lang="pt-BR" sz="2000" dirty="0" smtClean="0"/>
          </a:p>
          <a:p>
            <a:pPr marL="177800" indent="-177800">
              <a:buFont typeface="Arial" pitchFamily="34" charset="0"/>
              <a:buChar char="•"/>
            </a:pPr>
            <a:r>
              <a:rPr lang="pt-BR" sz="2000" dirty="0" smtClean="0"/>
              <a:t>Melhor conhecimento da realidade do setor de TI.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2000" dirty="0" smtClean="0"/>
              <a:t>Pioneirismo da ação, pois, inexistem práticas similares.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2000" dirty="0" smtClean="0"/>
              <a:t>Maior visibilidade para o Setor.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2000" dirty="0" smtClean="0"/>
              <a:t>Subsídio a projetos dos </a:t>
            </a:r>
            <a:r>
              <a:rPr lang="pt-BR" sz="2000" dirty="0" err="1" smtClean="0"/>
              <a:t>APLs</a:t>
            </a:r>
            <a:r>
              <a:rPr lang="pt-BR" sz="2000" dirty="0" smtClean="0"/>
              <a:t> e à captação de recursos.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2000" dirty="0" smtClean="0"/>
              <a:t>Melhoria da competitividade.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2000" dirty="0" smtClean="0"/>
              <a:t>Criação da cultura do benchmarking.</a:t>
            </a:r>
          </a:p>
          <a:p>
            <a:pPr marL="177800" indent="-177800">
              <a:buFont typeface="Arial" pitchFamily="34" charset="0"/>
              <a:buChar char="•"/>
            </a:pPr>
            <a:endParaRPr lang="pt-BR" sz="2000" dirty="0" smtClean="0"/>
          </a:p>
          <a:p>
            <a:pPr marL="177800" indent="-177800">
              <a:buFont typeface="Arial" pitchFamily="34" charset="0"/>
              <a:buChar char="•"/>
            </a:pPr>
            <a:endParaRPr lang="pt-BR" sz="2000" dirty="0" smtClean="0"/>
          </a:p>
        </p:txBody>
      </p:sp>
      <p:sp>
        <p:nvSpPr>
          <p:cNvPr id="4" name="Forma livre 3"/>
          <p:cNvSpPr/>
          <p:nvPr/>
        </p:nvSpPr>
        <p:spPr>
          <a:xfrm>
            <a:off x="0" y="-147694"/>
            <a:ext cx="9152459" cy="1632478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Workshop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 </a:t>
            </a:r>
          </a:p>
          <a:p>
            <a:endParaRPr lang="pt-B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Imagem 4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6293658"/>
            <a:ext cx="1008112" cy="447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977312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310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4099" name="Picture 3" descr="C:\Users\KITANISHI\AppData\Local\Microsoft\Windows\Temporary Internet Files\Content.IE5\EIJ79R1Q\MP900400967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61539"/>
            <a:ext cx="4716017" cy="5896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CaixaDeTexto 67"/>
          <p:cNvSpPr txBox="1"/>
          <p:nvPr/>
        </p:nvSpPr>
        <p:spPr>
          <a:xfrm>
            <a:off x="4932040" y="2492896"/>
            <a:ext cx="38904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</a:t>
            </a:r>
          </a:p>
          <a:p>
            <a:r>
              <a:rPr lang="pt-B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Gestão</a:t>
            </a:r>
            <a:endParaRPr lang="pt-B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408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de cantos arredondados 32"/>
          <p:cNvSpPr/>
          <p:nvPr/>
        </p:nvSpPr>
        <p:spPr>
          <a:xfrm>
            <a:off x="4683012" y="3933056"/>
            <a:ext cx="4368485" cy="244827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8" name="CaixaDeTexto 67"/>
          <p:cNvSpPr txBox="1"/>
          <p:nvPr/>
        </p:nvSpPr>
        <p:spPr>
          <a:xfrm>
            <a:off x="4932040" y="836712"/>
            <a:ext cx="38904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</a:t>
            </a:r>
            <a:endParaRPr lang="pt-B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sp>
        <p:nvSpPr>
          <p:cNvPr id="25" name="Retângulo de cantos arredondados 24"/>
          <p:cNvSpPr/>
          <p:nvPr/>
        </p:nvSpPr>
        <p:spPr>
          <a:xfrm>
            <a:off x="113505" y="2996952"/>
            <a:ext cx="4446494" cy="172819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4688" y="5976664"/>
            <a:ext cx="894805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tângulo de cantos arredondados 30"/>
          <p:cNvSpPr/>
          <p:nvPr/>
        </p:nvSpPr>
        <p:spPr>
          <a:xfrm>
            <a:off x="113505" y="4941168"/>
            <a:ext cx="4446494" cy="175557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2" name="Retângulo de cantos arredondados 31"/>
          <p:cNvSpPr/>
          <p:nvPr/>
        </p:nvSpPr>
        <p:spPr>
          <a:xfrm>
            <a:off x="4644008" y="1772816"/>
            <a:ext cx="4446494" cy="201622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4" name="Retângulo de cantos arredondados 33"/>
          <p:cNvSpPr/>
          <p:nvPr/>
        </p:nvSpPr>
        <p:spPr>
          <a:xfrm>
            <a:off x="35496" y="1412776"/>
            <a:ext cx="4520603" cy="136815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1286593" y="1556792"/>
            <a:ext cx="1007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Finanças</a:t>
            </a:r>
            <a:endParaRPr lang="pt-BR" b="1" dirty="0"/>
          </a:p>
        </p:txBody>
      </p:sp>
      <p:sp>
        <p:nvSpPr>
          <p:cNvPr id="51" name="CaixaDeTexto 50"/>
          <p:cNvSpPr txBox="1"/>
          <p:nvPr/>
        </p:nvSpPr>
        <p:spPr>
          <a:xfrm>
            <a:off x="6048164" y="1844824"/>
            <a:ext cx="2418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Gestão de Pessoas</a:t>
            </a:r>
            <a:endParaRPr lang="pt-BR" b="1" dirty="0"/>
          </a:p>
        </p:txBody>
      </p:sp>
      <p:sp>
        <p:nvSpPr>
          <p:cNvPr id="52" name="CaixaDeTexto 51"/>
          <p:cNvSpPr txBox="1"/>
          <p:nvPr/>
        </p:nvSpPr>
        <p:spPr>
          <a:xfrm>
            <a:off x="1286592" y="3284984"/>
            <a:ext cx="2012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Clientes e Mercado</a:t>
            </a:r>
            <a:endParaRPr lang="pt-BR" b="1" dirty="0"/>
          </a:p>
        </p:txBody>
      </p:sp>
      <p:sp>
        <p:nvSpPr>
          <p:cNvPr id="53" name="CaixaDeTexto 52"/>
          <p:cNvSpPr txBox="1"/>
          <p:nvPr/>
        </p:nvSpPr>
        <p:spPr>
          <a:xfrm>
            <a:off x="5892146" y="4221088"/>
            <a:ext cx="257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Gestão de Processos </a:t>
            </a:r>
            <a:endParaRPr lang="pt-BR" b="1" dirty="0"/>
          </a:p>
        </p:txBody>
      </p:sp>
      <p:pic>
        <p:nvPicPr>
          <p:cNvPr id="54" name="Picture 4" descr="C:\Users\PENTAGONO\AppData\Local\Microsoft\Windows\Temporary Internet Files\Low\Content.IE5\YP833ZQN\j043151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97" y="1484784"/>
            <a:ext cx="540503" cy="498926"/>
          </a:xfrm>
          <a:prstGeom prst="rect">
            <a:avLst/>
          </a:prstGeom>
          <a:noFill/>
        </p:spPr>
      </p:pic>
      <p:pic>
        <p:nvPicPr>
          <p:cNvPr id="55" name="Picture 5" descr="C:\Users\PENTAGONO\AppData\Local\Microsoft\Windows\Temporary Internet Files\Low\Content.IE5\YC287OUS\j0433814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90068" y="1772816"/>
            <a:ext cx="773912" cy="714380"/>
          </a:xfrm>
          <a:prstGeom prst="rect">
            <a:avLst/>
          </a:prstGeom>
          <a:noFill/>
        </p:spPr>
      </p:pic>
      <p:pic>
        <p:nvPicPr>
          <p:cNvPr id="5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90069" y="4149080"/>
            <a:ext cx="606731" cy="517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7" descr="C:\Users\PENTAGONO\AppData\Local\Microsoft\Windows\Temporary Internet Files\Low\Content.IE5\YC287OUS\j044147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489" y="3140968"/>
            <a:ext cx="1021367" cy="942800"/>
          </a:xfrm>
          <a:prstGeom prst="rect">
            <a:avLst/>
          </a:prstGeom>
          <a:noFill/>
        </p:spPr>
      </p:pic>
      <p:sp>
        <p:nvSpPr>
          <p:cNvPr id="62" name="CaixaDeTexto 61"/>
          <p:cNvSpPr txBox="1"/>
          <p:nvPr/>
        </p:nvSpPr>
        <p:spPr>
          <a:xfrm>
            <a:off x="1832654" y="5112568"/>
            <a:ext cx="1482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Sociedade</a:t>
            </a:r>
            <a:endParaRPr lang="pt-BR" b="1" dirty="0"/>
          </a:p>
        </p:txBody>
      </p:sp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4515" y="5040561"/>
            <a:ext cx="78008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5" name="CaixaDeTexto 64"/>
          <p:cNvSpPr txBox="1"/>
          <p:nvPr/>
        </p:nvSpPr>
        <p:spPr>
          <a:xfrm>
            <a:off x="737574" y="1844825"/>
            <a:ext cx="3822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pt-BR" sz="1200" dirty="0" smtClean="0"/>
              <a:t>Faturamento Anual Médio por colaborador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Taxa Anual de Crescimento  do Faturamento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Taxa de inadimplência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Taxa Anual de Investimento</a:t>
            </a:r>
          </a:p>
        </p:txBody>
      </p:sp>
      <p:sp>
        <p:nvSpPr>
          <p:cNvPr id="66" name="CaixaDeTexto 65"/>
          <p:cNvSpPr txBox="1"/>
          <p:nvPr/>
        </p:nvSpPr>
        <p:spPr>
          <a:xfrm>
            <a:off x="1130575" y="3717033"/>
            <a:ext cx="3425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pt-BR" sz="1200" dirty="0" smtClean="0"/>
              <a:t>Faturamento Anual Médio por Cliente;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Taxa Anual de Crescimento da Carteira de Clientes;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Valor Médio da Hora Técnica</a:t>
            </a:r>
          </a:p>
        </p:txBody>
      </p:sp>
      <p:sp>
        <p:nvSpPr>
          <p:cNvPr id="69" name="CaixaDeTexto 68"/>
          <p:cNvSpPr txBox="1"/>
          <p:nvPr/>
        </p:nvSpPr>
        <p:spPr>
          <a:xfrm>
            <a:off x="5072505" y="2492897"/>
            <a:ext cx="40564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pt-BR" sz="1200" dirty="0" smtClean="0"/>
              <a:t>Índice Anual de investimento em Capacitação (R$)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Índice Anual de investimento em Capacitação (em horas per capita)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Índice Anual de Despesas com Rec. Humanos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Índice Anual de Rotatividade de Pessoas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818541" y="5688633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pt-BR" sz="1200" dirty="0" smtClean="0"/>
              <a:t>Investimento Anual em Ações Sociais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Índice de Participação em Campanhas Sociais;</a:t>
            </a:r>
          </a:p>
          <a:p>
            <a:pPr marL="228600" indent="-228600">
              <a:buAutoNum type="arabicPeriod"/>
            </a:pPr>
            <a:r>
              <a:rPr lang="pt-BR" sz="1200" dirty="0" smtClean="0"/>
              <a:t>Inclusão Digital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5493434" y="4626804"/>
            <a:ext cx="34323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Desenvolvimento:</a:t>
            </a:r>
          </a:p>
          <a:p>
            <a:pPr marL="342900" indent="-342900">
              <a:buAutoNum type="arabicPeriod"/>
            </a:pPr>
            <a:r>
              <a:rPr lang="pt-BR" sz="1200" dirty="0" smtClean="0"/>
              <a:t>Índice de Retrabalho</a:t>
            </a:r>
          </a:p>
          <a:p>
            <a:pPr marL="342900" indent="-342900">
              <a:buAutoNum type="arabicPeriod"/>
            </a:pPr>
            <a:r>
              <a:rPr lang="pt-BR" sz="1200" dirty="0" smtClean="0"/>
              <a:t>Novas funcionalidades</a:t>
            </a:r>
          </a:p>
          <a:p>
            <a:pPr marL="342900" indent="-342900">
              <a:buAutoNum type="arabicPeriod"/>
            </a:pPr>
            <a:r>
              <a:rPr lang="pt-BR" sz="1200" dirty="0" smtClean="0"/>
              <a:t>Índice de Horas Faturadas</a:t>
            </a:r>
          </a:p>
          <a:p>
            <a:pPr marL="342900" indent="-342900"/>
            <a:endParaRPr lang="pt-BR" sz="1200" dirty="0" smtClean="0"/>
          </a:p>
          <a:p>
            <a:pPr marL="342900" indent="-342900"/>
            <a:r>
              <a:rPr lang="pt-BR" sz="1200" dirty="0" smtClean="0"/>
              <a:t>Suporte:</a:t>
            </a:r>
          </a:p>
          <a:p>
            <a:pPr marL="342900" indent="-342900">
              <a:buAutoNum type="arabicPeriod"/>
            </a:pPr>
            <a:r>
              <a:rPr lang="pt-BR" sz="1200" dirty="0" smtClean="0"/>
              <a:t>Índice de Conformidade com Prazo de Entrega.</a:t>
            </a:r>
          </a:p>
          <a:p>
            <a:pPr marL="342900" indent="-342900">
              <a:buAutoNum type="arabicPeriod"/>
            </a:pPr>
            <a:r>
              <a:rPr lang="pt-BR" sz="1200" dirty="0" smtClean="0"/>
              <a:t>Média de chamados do suporte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98672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543113" y="605915"/>
            <a:ext cx="1989327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pt-BR" dirty="0" smtClean="0"/>
              <a:t>Clientes e Mercado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487600"/>
              </p:ext>
            </p:extLst>
          </p:nvPr>
        </p:nvGraphicFramePr>
        <p:xfrm>
          <a:off x="251520" y="1397000"/>
          <a:ext cx="828092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Faturamento médio anual por cliente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6.216,87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11.478,15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11.800,11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58.872,98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12.098,39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71.171,30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6.609,20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8.409,89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64.456,52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11.295,87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71.171,30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474272"/>
              </p:ext>
            </p:extLst>
          </p:nvPr>
        </p:nvGraphicFramePr>
        <p:xfrm>
          <a:off x="251520" y="3830424"/>
          <a:ext cx="8280920" cy="162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147424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Taxa anual de crescimento da carteira de clientes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-1,19%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19,26%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18,83%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50,00%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20,79%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133,33%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4,82%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18,59%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51,53%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16,93%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133,33%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22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543113" y="605915"/>
            <a:ext cx="1989327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pt-BR" dirty="0" smtClean="0"/>
              <a:t>Clientes e Mercado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769859"/>
              </p:ext>
            </p:extLst>
          </p:nvPr>
        </p:nvGraphicFramePr>
        <p:xfrm>
          <a:off x="251520" y="1397000"/>
          <a:ext cx="828092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 Médio da Hora de Desenvolvimento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52,00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75,40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150,00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82,14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127,00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35,00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82,13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120,00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86,34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199,00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406507"/>
              </p:ext>
            </p:extLst>
          </p:nvPr>
        </p:nvGraphicFramePr>
        <p:xfrm>
          <a:off x="251520" y="3789040"/>
          <a:ext cx="8280920" cy="162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147424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 Médio da Hora de Consultoria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75,00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43,00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76,28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150,00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96,36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250,00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80,00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90,52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156,40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96,33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250,00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958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rma livre 66"/>
          <p:cNvSpPr/>
          <p:nvPr/>
        </p:nvSpPr>
        <p:spPr>
          <a:xfrm>
            <a:off x="0" y="-147694"/>
            <a:ext cx="9152459" cy="150721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6095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20"/>
              <a:gd name="connsiteY0" fmla="*/ 0 h 23922"/>
              <a:gd name="connsiteX1" fmla="*/ 21600 w 21620"/>
              <a:gd name="connsiteY1" fmla="*/ 0 h 23922"/>
              <a:gd name="connsiteX2" fmla="*/ 21600 w 21620"/>
              <a:gd name="connsiteY2" fmla="*/ 16095 h 23922"/>
              <a:gd name="connsiteX3" fmla="*/ 0 w 21620"/>
              <a:gd name="connsiteY3" fmla="*/ 20172 h 23922"/>
              <a:gd name="connsiteX4" fmla="*/ 0 w 2162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3922"/>
              <a:gd name="connsiteX1" fmla="*/ 21600 w 21640"/>
              <a:gd name="connsiteY1" fmla="*/ 0 h 23922"/>
              <a:gd name="connsiteX2" fmla="*/ 21620 w 21640"/>
              <a:gd name="connsiteY2" fmla="*/ 5086 h 23922"/>
              <a:gd name="connsiteX3" fmla="*/ 0 w 21640"/>
              <a:gd name="connsiteY3" fmla="*/ 20172 h 23922"/>
              <a:gd name="connsiteX4" fmla="*/ 0 w 21640"/>
              <a:gd name="connsiteY4" fmla="*/ 0 h 23922"/>
              <a:gd name="connsiteX0" fmla="*/ 0 w 21640"/>
              <a:gd name="connsiteY0" fmla="*/ 0 h 20172"/>
              <a:gd name="connsiteX1" fmla="*/ 21600 w 21640"/>
              <a:gd name="connsiteY1" fmla="*/ 0 h 20172"/>
              <a:gd name="connsiteX2" fmla="*/ 21620 w 21640"/>
              <a:gd name="connsiteY2" fmla="*/ 5086 h 20172"/>
              <a:gd name="connsiteX3" fmla="*/ 0 w 21640"/>
              <a:gd name="connsiteY3" fmla="*/ 20172 h 20172"/>
              <a:gd name="connsiteX4" fmla="*/ 0 w 21640"/>
              <a:gd name="connsiteY4" fmla="*/ 0 h 20172"/>
              <a:gd name="connsiteX0" fmla="*/ 0 w 21640"/>
              <a:gd name="connsiteY0" fmla="*/ 1975 h 22147"/>
              <a:gd name="connsiteX1" fmla="*/ 21600 w 21640"/>
              <a:gd name="connsiteY1" fmla="*/ 1975 h 22147"/>
              <a:gd name="connsiteX2" fmla="*/ 21620 w 21640"/>
              <a:gd name="connsiteY2" fmla="*/ 1975 h 22147"/>
              <a:gd name="connsiteX3" fmla="*/ 0 w 21640"/>
              <a:gd name="connsiteY3" fmla="*/ 22147 h 22147"/>
              <a:gd name="connsiteX4" fmla="*/ 0 w 21640"/>
              <a:gd name="connsiteY4" fmla="*/ 1975 h 22147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975 h 23361"/>
              <a:gd name="connsiteX1" fmla="*/ 21600 w 21640"/>
              <a:gd name="connsiteY1" fmla="*/ 1975 h 23361"/>
              <a:gd name="connsiteX2" fmla="*/ 21620 w 21640"/>
              <a:gd name="connsiteY2" fmla="*/ 1975 h 23361"/>
              <a:gd name="connsiteX3" fmla="*/ 0 w 21640"/>
              <a:gd name="connsiteY3" fmla="*/ 22147 h 23361"/>
              <a:gd name="connsiteX4" fmla="*/ 0 w 21640"/>
              <a:gd name="connsiteY4" fmla="*/ 1975 h 23361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3044"/>
              <a:gd name="connsiteX1" fmla="*/ 21600 w 21640"/>
              <a:gd name="connsiteY1" fmla="*/ 1658 h 23044"/>
              <a:gd name="connsiteX2" fmla="*/ 21620 w 21640"/>
              <a:gd name="connsiteY2" fmla="*/ 1975 h 23044"/>
              <a:gd name="connsiteX3" fmla="*/ 0 w 21640"/>
              <a:gd name="connsiteY3" fmla="*/ 21830 h 23044"/>
              <a:gd name="connsiteX4" fmla="*/ 0 w 21640"/>
              <a:gd name="connsiteY4" fmla="*/ 1658 h 23044"/>
              <a:gd name="connsiteX0" fmla="*/ 0 w 21640"/>
              <a:gd name="connsiteY0" fmla="*/ 1658 h 20155"/>
              <a:gd name="connsiteX1" fmla="*/ 21600 w 21640"/>
              <a:gd name="connsiteY1" fmla="*/ 1658 h 20155"/>
              <a:gd name="connsiteX2" fmla="*/ 21620 w 21640"/>
              <a:gd name="connsiteY2" fmla="*/ 1975 h 20155"/>
              <a:gd name="connsiteX3" fmla="*/ 0 w 21640"/>
              <a:gd name="connsiteY3" fmla="*/ 18941 h 20155"/>
              <a:gd name="connsiteX4" fmla="*/ 0 w 21640"/>
              <a:gd name="connsiteY4" fmla="*/ 1658 h 2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40" h="20155">
                <a:moveTo>
                  <a:pt x="0" y="1658"/>
                </a:moveTo>
                <a:lnTo>
                  <a:pt x="21600" y="1658"/>
                </a:lnTo>
                <a:cubicBezTo>
                  <a:pt x="21600" y="7023"/>
                  <a:pt x="21640" y="0"/>
                  <a:pt x="21620" y="1975"/>
                </a:cubicBezTo>
                <a:cubicBezTo>
                  <a:pt x="15366" y="6020"/>
                  <a:pt x="13673" y="20155"/>
                  <a:pt x="0" y="18941"/>
                </a:cubicBezTo>
                <a:lnTo>
                  <a:pt x="0" y="1658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Projeto Indicadores de Gestão das Empresas de TI</a:t>
            </a:r>
          </a:p>
          <a:p>
            <a:r>
              <a:rPr lang="pt-B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6" name="Imagem 5" descr="C:\Users\PENTAGONO\Pictures\Logomarcas\sebrae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9333" y="6348747"/>
            <a:ext cx="825974" cy="38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29" y="6117064"/>
            <a:ext cx="2057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543113" y="605915"/>
            <a:ext cx="1989327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pt-BR" dirty="0" smtClean="0"/>
              <a:t>Clientes e Mercado</a:t>
            </a:r>
            <a:endParaRPr lang="pt-BR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9035"/>
              </p:ext>
            </p:extLst>
          </p:nvPr>
        </p:nvGraphicFramePr>
        <p:xfrm>
          <a:off x="251520" y="1484784"/>
          <a:ext cx="8280920" cy="163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739"/>
                <a:gridCol w="1273987"/>
                <a:gridCol w="1353612"/>
                <a:gridCol w="1751733"/>
                <a:gridCol w="1194363"/>
                <a:gridCol w="1592486"/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Valor Médio da Hora de Implantação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Priori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</a:t>
                      </a:r>
                      <a:br>
                        <a:rPr lang="pt-BR" sz="1400" dirty="0" smtClean="0"/>
                      </a:br>
                      <a:r>
                        <a:rPr lang="pt-BR" sz="1400" dirty="0" smtClean="0"/>
                        <a:t>MCR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</a:t>
                      </a:r>
                      <a:r>
                        <a:rPr lang="pt-BR" sz="1400" dirty="0" err="1" smtClean="0"/>
                        <a:t>Iguassu</a:t>
                      </a:r>
                      <a:r>
                        <a:rPr lang="pt-BR" sz="140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</a:t>
                      </a:r>
                      <a:r>
                        <a:rPr lang="pt-BR" sz="1400" baseline="0" dirty="0" smtClean="0"/>
                        <a:t> Prática do </a:t>
                      </a:r>
                      <a:r>
                        <a:rPr lang="pt-BR" sz="1400" baseline="0" dirty="0" err="1" smtClean="0"/>
                        <a:t>Iguassu</a:t>
                      </a:r>
                      <a:r>
                        <a:rPr lang="pt-BR" sz="1400" baseline="0" dirty="0" smtClean="0"/>
                        <a:t>-IT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Média do Estado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Melhor Prática do Estado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33,00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66,14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120,00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77,51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120,00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35,00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79,55</a:t>
                      </a:r>
                      <a:endParaRPr lang="pt-B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156,40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/>
                        <a:t>80,39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/>
                        <a:t>156,40</a:t>
                      </a:r>
                      <a:endParaRPr lang="pt-BR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54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5022</TotalTime>
  <Words>1379</Words>
  <Application>Microsoft Office PowerPoint</Application>
  <PresentationFormat>Apresentação na tela (4:3)</PresentationFormat>
  <Paragraphs>504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PENTAGONO</dc:creator>
  <cp:lastModifiedBy>Gerson Jair Froehner</cp:lastModifiedBy>
  <cp:revision>298</cp:revision>
  <dcterms:created xsi:type="dcterms:W3CDTF">2012-05-02T11:19:31Z</dcterms:created>
  <dcterms:modified xsi:type="dcterms:W3CDTF">2014-07-10T19:50:02Z</dcterms:modified>
</cp:coreProperties>
</file>