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6" r:id="rId2"/>
    <p:sldId id="288" r:id="rId3"/>
    <p:sldId id="277" r:id="rId4"/>
    <p:sldId id="285" r:id="rId5"/>
    <p:sldId id="286" r:id="rId6"/>
    <p:sldId id="278" r:id="rId7"/>
    <p:sldId id="282" r:id="rId8"/>
    <p:sldId id="283" r:id="rId9"/>
    <p:sldId id="317" r:id="rId10"/>
    <p:sldId id="316" r:id="rId11"/>
    <p:sldId id="318" r:id="rId12"/>
    <p:sldId id="327" r:id="rId13"/>
    <p:sldId id="279" r:id="rId14"/>
    <p:sldId id="289" r:id="rId15"/>
    <p:sldId id="319" r:id="rId16"/>
    <p:sldId id="259" r:id="rId17"/>
    <p:sldId id="292" r:id="rId18"/>
    <p:sldId id="258" r:id="rId19"/>
    <p:sldId id="293" r:id="rId20"/>
    <p:sldId id="260" r:id="rId21"/>
    <p:sldId id="294" r:id="rId22"/>
    <p:sldId id="261" r:id="rId23"/>
    <p:sldId id="295" r:id="rId24"/>
    <p:sldId id="262" r:id="rId25"/>
    <p:sldId id="298" r:id="rId26"/>
    <p:sldId id="263" r:id="rId27"/>
    <p:sldId id="299" r:id="rId28"/>
    <p:sldId id="264" r:id="rId29"/>
    <p:sldId id="265" r:id="rId30"/>
    <p:sldId id="300" r:id="rId31"/>
    <p:sldId id="266" r:id="rId32"/>
    <p:sldId id="301" r:id="rId33"/>
    <p:sldId id="267" r:id="rId34"/>
    <p:sldId id="302" r:id="rId35"/>
    <p:sldId id="268" r:id="rId36"/>
    <p:sldId id="303" r:id="rId37"/>
    <p:sldId id="269" r:id="rId38"/>
    <p:sldId id="304" r:id="rId39"/>
    <p:sldId id="270" r:id="rId40"/>
    <p:sldId id="305" r:id="rId41"/>
    <p:sldId id="271" r:id="rId42"/>
    <p:sldId id="306" r:id="rId43"/>
    <p:sldId id="272" r:id="rId44"/>
    <p:sldId id="308" r:id="rId45"/>
    <p:sldId id="273" r:id="rId46"/>
    <p:sldId id="309" r:id="rId47"/>
    <p:sldId id="274" r:id="rId48"/>
    <p:sldId id="310" r:id="rId49"/>
    <p:sldId id="275" r:id="rId50"/>
    <p:sldId id="312" r:id="rId51"/>
    <p:sldId id="322" r:id="rId52"/>
    <p:sldId id="321" r:id="rId53"/>
    <p:sldId id="311" r:id="rId54"/>
    <p:sldId id="329" r:id="rId55"/>
    <p:sldId id="291" r:id="rId56"/>
    <p:sldId id="323" r:id="rId57"/>
    <p:sldId id="324" r:id="rId58"/>
    <p:sldId id="325" r:id="rId59"/>
    <p:sldId id="326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9CD7-3FF0-40A5-BA60-D786DD5686AF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556D-89A1-43A2-A5D1-E3FCB7A9B5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10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556D-89A1-43A2-A5D1-E3FCB7A9B5A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ABA9-06A0-4F76-B5B4-63B95B27A6B8}" type="datetimeFigureOut">
              <a:rPr lang="pt-BR" smtClean="0"/>
              <a:pPr/>
              <a:t>11/11/2013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4CA8-0BBE-49CA-82F7-345961AF4F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../../Termo%20de%20Ades&#227;o/Termo%20de%20ades&#227;o%20-%20indicadores%20-%20fase%20I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Documento_do_Microsoft_Word1.docx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8.emf"/><Relationship Id="rId4" Type="http://schemas.openxmlformats.org/officeDocument/2006/relationships/package" Target="../embeddings/Documento_do_Microsoft_Word2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../../Oficina%20de%20Repasse%20Indicadores/IDDP-AP-REPASS.xlsx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../../Instrumento%20de%20coleta/Instrumento%20de%20coleta%202013/Indicadores%20-%20instrumento%20de%20coleta%20validado%20-%202013.xlsx" TargetMode="External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../../Instrumento%20de%20coleta/Instrumento%20de%20coleta%20validado/Indicadores%20-%20instrumento%20de%20coleta%20validado%20-%20matriz%20-%20140912.xls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../../Oficina%20de%20Repasse%20Indicadores/Relat&#243;rio%20Indicadores%20-%20estrutur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../../Oficina%20de%20Repasse%20Indicadores/Relat&#243;rio%20Indicadores%20-%20estrutura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391" y="0"/>
            <a:ext cx="5483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 descr="C:\Users\PENTAGONO\Pictures\Logomarcas\sebra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85" y="4785551"/>
            <a:ext cx="936104" cy="44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0" y="1844824"/>
            <a:ext cx="91440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pPr algn="ctr"/>
            <a:endParaRPr lang="pt-B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2" descr="Exiba NTI.png na apresentação de sli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Exiba NTI.png na apresentação de slid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7" y="560271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ixaDeTexto 67"/>
          <p:cNvSpPr txBox="1"/>
          <p:nvPr/>
        </p:nvSpPr>
        <p:spPr>
          <a:xfrm>
            <a:off x="323528" y="1340768"/>
            <a:ext cx="475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Papéis e responsabilidades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22048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Dos  </a:t>
            </a:r>
            <a:r>
              <a:rPr lang="pt-BR" b="1" dirty="0" err="1" smtClean="0"/>
              <a:t>APLs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Articulação/mobilização junto às empresas (divulgação, formação do grupo).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Monitoramento da execução das atividades previstas.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39752" y="3717032"/>
            <a:ext cx="60634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Das Empresas participantes</a:t>
            </a:r>
            <a:r>
              <a:rPr lang="pt-BR" dirty="0" smtClean="0"/>
              <a:t>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dirty="0" smtClean="0"/>
              <a:t> Adesão formal ao projeto.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Prestação das informações solicitadas, observando a </a:t>
            </a:r>
            <a:r>
              <a:rPr lang="pt-BR" b="1" dirty="0" smtClean="0"/>
              <a:t>integridade dos dados</a:t>
            </a:r>
            <a:r>
              <a:rPr lang="pt-BR" dirty="0" smtClean="0"/>
              <a:t>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Cumprimento dos prazos acordados no projeto.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dirty="0" smtClean="0"/>
              <a:t> Participação na capacitação e nas reuniões que se fizerem necessárias.</a:t>
            </a:r>
          </a:p>
        </p:txBody>
      </p:sp>
      <p:sp>
        <p:nvSpPr>
          <p:cNvPr id="6" name="Forma livre 5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9" y="6131690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019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tângulo 97"/>
          <p:cNvSpPr/>
          <p:nvPr/>
        </p:nvSpPr>
        <p:spPr>
          <a:xfrm>
            <a:off x="6804248" y="2483681"/>
            <a:ext cx="1944216" cy="36096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Retângulo 96"/>
          <p:cNvSpPr/>
          <p:nvPr/>
        </p:nvSpPr>
        <p:spPr>
          <a:xfrm>
            <a:off x="4499992" y="2483681"/>
            <a:ext cx="1944216" cy="36096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Retângulo 95"/>
          <p:cNvSpPr/>
          <p:nvPr/>
        </p:nvSpPr>
        <p:spPr>
          <a:xfrm>
            <a:off x="2395969" y="2483681"/>
            <a:ext cx="1944216" cy="3609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107504" y="2483681"/>
            <a:ext cx="1944216" cy="3609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C:\Users\PENTAGONO\Pictures\Logomarcas\sebra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333" y="6379545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CaixaDeTexto 67"/>
          <p:cNvSpPr txBox="1"/>
          <p:nvPr/>
        </p:nvSpPr>
        <p:spPr>
          <a:xfrm>
            <a:off x="2404839" y="961443"/>
            <a:ext cx="353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do processo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uxograma: Terminação 3"/>
          <p:cNvSpPr/>
          <p:nvPr/>
        </p:nvSpPr>
        <p:spPr>
          <a:xfrm>
            <a:off x="337008" y="2659169"/>
            <a:ext cx="1495312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início</a:t>
            </a:r>
            <a:endParaRPr lang="pt-BR" sz="1200" dirty="0"/>
          </a:p>
        </p:txBody>
      </p:sp>
      <p:sp>
        <p:nvSpPr>
          <p:cNvPr id="5" name="Fluxograma: Processo 4"/>
          <p:cNvSpPr/>
          <p:nvPr/>
        </p:nvSpPr>
        <p:spPr>
          <a:xfrm>
            <a:off x="337007" y="3370186"/>
            <a:ext cx="1495313" cy="4320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Planejar atividades com APL</a:t>
            </a:r>
            <a:endParaRPr lang="pt-BR" sz="1200" dirty="0"/>
          </a:p>
        </p:txBody>
      </p:sp>
      <p:sp>
        <p:nvSpPr>
          <p:cNvPr id="11" name="Fluxograma: Processo 10"/>
          <p:cNvSpPr/>
          <p:nvPr/>
        </p:nvSpPr>
        <p:spPr>
          <a:xfrm>
            <a:off x="337007" y="5030096"/>
            <a:ext cx="1495313" cy="64807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Obter adesão formal da empresa participante </a:t>
            </a:r>
            <a:endParaRPr lang="pt-BR" sz="1200" dirty="0"/>
          </a:p>
        </p:txBody>
      </p:sp>
      <p:sp>
        <p:nvSpPr>
          <p:cNvPr id="12" name="Fluxograma: Processo 11"/>
          <p:cNvSpPr/>
          <p:nvPr/>
        </p:nvSpPr>
        <p:spPr>
          <a:xfrm>
            <a:off x="2559859" y="2641515"/>
            <a:ext cx="1495312" cy="72417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Realizar oficinas de alinhamento com as empresas participantes</a:t>
            </a:r>
            <a:endParaRPr lang="pt-BR" sz="1200" dirty="0"/>
          </a:p>
        </p:txBody>
      </p:sp>
      <p:sp>
        <p:nvSpPr>
          <p:cNvPr id="13" name="Fluxograma: Processo 12"/>
          <p:cNvSpPr/>
          <p:nvPr/>
        </p:nvSpPr>
        <p:spPr>
          <a:xfrm>
            <a:off x="4687748" y="2695173"/>
            <a:ext cx="1512168" cy="4320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Receber dados das empresas </a:t>
            </a:r>
            <a:endParaRPr lang="pt-BR" sz="1200" dirty="0"/>
          </a:p>
        </p:txBody>
      </p:sp>
      <p:sp>
        <p:nvSpPr>
          <p:cNvPr id="16" name="Fluxograma: Processo 15"/>
          <p:cNvSpPr/>
          <p:nvPr/>
        </p:nvSpPr>
        <p:spPr>
          <a:xfrm>
            <a:off x="4687748" y="3550206"/>
            <a:ext cx="1512168" cy="50405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Avaliar dados recebidos </a:t>
            </a:r>
            <a:endParaRPr lang="pt-BR" sz="1200" dirty="0"/>
          </a:p>
        </p:txBody>
      </p:sp>
      <p:sp>
        <p:nvSpPr>
          <p:cNvPr id="18" name="Fluxograma: Processo 17"/>
          <p:cNvSpPr/>
          <p:nvPr/>
        </p:nvSpPr>
        <p:spPr>
          <a:xfrm>
            <a:off x="4695843" y="4459369"/>
            <a:ext cx="1512168" cy="52900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Consolidar dados em planilha</a:t>
            </a:r>
            <a:endParaRPr lang="pt-BR" sz="1200" dirty="0"/>
          </a:p>
        </p:txBody>
      </p:sp>
      <p:sp>
        <p:nvSpPr>
          <p:cNvPr id="19" name="Fluxograma: Processo 18"/>
          <p:cNvSpPr/>
          <p:nvPr/>
        </p:nvSpPr>
        <p:spPr>
          <a:xfrm>
            <a:off x="7020272" y="2721073"/>
            <a:ext cx="1512168" cy="52900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Gerar relatório com resultados</a:t>
            </a:r>
            <a:endParaRPr lang="pt-BR" sz="1200" dirty="0"/>
          </a:p>
        </p:txBody>
      </p:sp>
      <p:sp>
        <p:nvSpPr>
          <p:cNvPr id="20" name="Fluxograma: Processo 19"/>
          <p:cNvSpPr/>
          <p:nvPr/>
        </p:nvSpPr>
        <p:spPr>
          <a:xfrm>
            <a:off x="4687748" y="5395473"/>
            <a:ext cx="1512168" cy="52900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Apurar e validar os indicadores</a:t>
            </a:r>
            <a:endParaRPr lang="pt-BR" sz="1200" dirty="0"/>
          </a:p>
        </p:txBody>
      </p:sp>
      <p:sp>
        <p:nvSpPr>
          <p:cNvPr id="21" name="Fluxograma: Processo 20"/>
          <p:cNvSpPr/>
          <p:nvPr/>
        </p:nvSpPr>
        <p:spPr>
          <a:xfrm>
            <a:off x="7020272" y="3716712"/>
            <a:ext cx="1512168" cy="52900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Realizar encontro para divulgação dos resultados</a:t>
            </a:r>
            <a:endParaRPr lang="pt-BR" sz="12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048328" y="2947201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048328" y="3802234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1056755" y="4630381"/>
            <a:ext cx="0" cy="399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angulado 73"/>
          <p:cNvCxnSpPr>
            <a:stCxn id="11" idx="3"/>
            <a:endCxn id="12" idx="1"/>
          </p:cNvCxnSpPr>
          <p:nvPr/>
        </p:nvCxnSpPr>
        <p:spPr>
          <a:xfrm flipV="1">
            <a:off x="1832320" y="3003603"/>
            <a:ext cx="727539" cy="235052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5407828" y="3128299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5435737" y="4054262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5407828" y="4972488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do 50"/>
          <p:cNvCxnSpPr>
            <a:stCxn id="20" idx="3"/>
          </p:cNvCxnSpPr>
          <p:nvPr/>
        </p:nvCxnSpPr>
        <p:spPr>
          <a:xfrm flipV="1">
            <a:off x="6199916" y="2959675"/>
            <a:ext cx="796071" cy="2700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>
            <a:off x="7776802" y="3293727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uxograma: Processo 55"/>
          <p:cNvSpPr/>
          <p:nvPr/>
        </p:nvSpPr>
        <p:spPr>
          <a:xfrm>
            <a:off x="7020272" y="4710972"/>
            <a:ext cx="1512168" cy="52900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Avaliar  processo e promover melhorias</a:t>
            </a:r>
            <a:endParaRPr lang="pt-BR" sz="1200" dirty="0"/>
          </a:p>
        </p:txBody>
      </p:sp>
      <p:cxnSp>
        <p:nvCxnSpPr>
          <p:cNvPr id="57" name="Conector de seta reta 56"/>
          <p:cNvCxnSpPr/>
          <p:nvPr/>
        </p:nvCxnSpPr>
        <p:spPr>
          <a:xfrm>
            <a:off x="7776356" y="4253737"/>
            <a:ext cx="0" cy="42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uxograma: Terminação 57"/>
          <p:cNvSpPr/>
          <p:nvPr/>
        </p:nvSpPr>
        <p:spPr>
          <a:xfrm>
            <a:off x="7020272" y="5659974"/>
            <a:ext cx="1512168" cy="264501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Fim</a:t>
            </a:r>
            <a:endParaRPr lang="pt-BR" sz="1200" dirty="0"/>
          </a:p>
        </p:txBody>
      </p:sp>
      <p:cxnSp>
        <p:nvCxnSpPr>
          <p:cNvPr id="59" name="Conector de seta reta 58"/>
          <p:cNvCxnSpPr>
            <a:stCxn id="56" idx="2"/>
            <a:endCxn id="58" idx="0"/>
          </p:cNvCxnSpPr>
          <p:nvPr/>
        </p:nvCxnSpPr>
        <p:spPr>
          <a:xfrm>
            <a:off x="7776356" y="5239975"/>
            <a:ext cx="0" cy="41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>
            <a:off x="4028222" y="2985574"/>
            <a:ext cx="6316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86992" y="1732578"/>
            <a:ext cx="186472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Planejamento/</a:t>
            </a:r>
          </a:p>
          <a:p>
            <a:pPr algn="ctr"/>
            <a:r>
              <a:rPr lang="pt-BR" b="1" dirty="0" smtClean="0"/>
              <a:t>Articulação</a:t>
            </a:r>
            <a:endParaRPr lang="pt-BR" b="1" dirty="0"/>
          </a:p>
        </p:txBody>
      </p:sp>
      <p:sp>
        <p:nvSpPr>
          <p:cNvPr id="100" name="CaixaDeTexto 99"/>
          <p:cNvSpPr txBox="1"/>
          <p:nvPr/>
        </p:nvSpPr>
        <p:spPr>
          <a:xfrm>
            <a:off x="2343492" y="1727661"/>
            <a:ext cx="20005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Capacitação das empresas</a:t>
            </a:r>
            <a:endParaRPr lang="pt-BR" b="1" dirty="0"/>
          </a:p>
        </p:txBody>
      </p:sp>
      <p:sp>
        <p:nvSpPr>
          <p:cNvPr id="101" name="CaixaDeTexto 100"/>
          <p:cNvSpPr txBox="1"/>
          <p:nvPr/>
        </p:nvSpPr>
        <p:spPr>
          <a:xfrm>
            <a:off x="4499992" y="1758221"/>
            <a:ext cx="193427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Coleta e apuração dos resultados</a:t>
            </a:r>
            <a:endParaRPr lang="pt-BR" b="1" dirty="0"/>
          </a:p>
        </p:txBody>
      </p:sp>
      <p:sp>
        <p:nvSpPr>
          <p:cNvPr id="102" name="CaixaDeTexto 101"/>
          <p:cNvSpPr txBox="1"/>
          <p:nvPr/>
        </p:nvSpPr>
        <p:spPr>
          <a:xfrm>
            <a:off x="6817928" y="1760231"/>
            <a:ext cx="193427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Divulgação e Aprendizado</a:t>
            </a:r>
            <a:endParaRPr lang="pt-BR" b="1" dirty="0"/>
          </a:p>
        </p:txBody>
      </p:sp>
      <p:sp>
        <p:nvSpPr>
          <p:cNvPr id="10" name="Fluxograma: Processo 9"/>
          <p:cNvSpPr/>
          <p:nvPr/>
        </p:nvSpPr>
        <p:spPr>
          <a:xfrm>
            <a:off x="337008" y="4198333"/>
            <a:ext cx="1495312" cy="53094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Divulgar o projeto e formar grupo  de empresas</a:t>
            </a:r>
            <a:endParaRPr lang="pt-BR" sz="1200" dirty="0"/>
          </a:p>
        </p:txBody>
      </p:sp>
      <p:sp>
        <p:nvSpPr>
          <p:cNvPr id="38" name="Forma livre 37"/>
          <p:cNvSpPr/>
          <p:nvPr/>
        </p:nvSpPr>
        <p:spPr>
          <a:xfrm>
            <a:off x="0" y="-147694"/>
            <a:ext cx="9152459" cy="110913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5" y="6340292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558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  <p:bldP spid="96" grpId="0" animBg="1"/>
      <p:bldP spid="32" grpId="0" animBg="1"/>
      <p:bldP spid="4" grpId="0" animBg="1"/>
      <p:bldP spid="5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56" grpId="0" animBg="1"/>
      <p:bldP spid="58" grpId="0" animBg="1"/>
      <p:bldP spid="36" grpId="0" animBg="1"/>
      <p:bldP spid="100" grpId="0" animBg="1"/>
      <p:bldP spid="101" grpId="0" animBg="1"/>
      <p:bldP spid="10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9" y="1124744"/>
            <a:ext cx="3976442" cy="5530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75879" y="1916832"/>
            <a:ext cx="348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Formalização da participação da empresa no Projeto Indicadores de Gestão da Empresas de TI</a:t>
            </a:r>
            <a:endParaRPr lang="pt-BR" b="1" dirty="0"/>
          </a:p>
        </p:txBody>
      </p:sp>
      <p:pic>
        <p:nvPicPr>
          <p:cNvPr id="11" name="Imagem 10" descr="C:\Users\PENTAGONO\Pictures\Logomarcas\sebrae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96" y="6229469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7405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1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9" name="Picture 3" descr="C:\Users\KITANISHI\AppData\Local\Microsoft\Windows\Temporary Internet Files\Content.IE5\EIJ79R1Q\MP9004009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1539"/>
            <a:ext cx="4716017" cy="58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4932040" y="2492896"/>
            <a:ext cx="3890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</a:p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Gestão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0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de cantos arredondados 32"/>
          <p:cNvSpPr/>
          <p:nvPr/>
        </p:nvSpPr>
        <p:spPr>
          <a:xfrm>
            <a:off x="4683012" y="3933056"/>
            <a:ext cx="4368485" cy="2448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4932040" y="836712"/>
            <a:ext cx="3890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13505" y="2996952"/>
            <a:ext cx="4446494" cy="17281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5976664"/>
            <a:ext cx="894805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ângulo de cantos arredondados 30"/>
          <p:cNvSpPr/>
          <p:nvPr/>
        </p:nvSpPr>
        <p:spPr>
          <a:xfrm>
            <a:off x="113505" y="4941168"/>
            <a:ext cx="4446494" cy="17555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644008" y="1772816"/>
            <a:ext cx="4446494" cy="20162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35496" y="1412776"/>
            <a:ext cx="4520603" cy="13681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286593" y="1556792"/>
            <a:ext cx="100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Finanças</a:t>
            </a:r>
            <a:endParaRPr lang="pt-BR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6048164" y="1844824"/>
            <a:ext cx="24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Gestão de Pessoas</a:t>
            </a:r>
            <a:endParaRPr lang="pt-BR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286592" y="3284984"/>
            <a:ext cx="201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Clientes e Mercado</a:t>
            </a:r>
            <a:endParaRPr lang="pt-BR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892146" y="4221088"/>
            <a:ext cx="257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Gestão de Processos </a:t>
            </a:r>
            <a:endParaRPr lang="pt-BR" b="1" dirty="0"/>
          </a:p>
        </p:txBody>
      </p:sp>
      <p:pic>
        <p:nvPicPr>
          <p:cNvPr id="54" name="Picture 4" descr="C:\Users\PENTAGONO\AppData\Local\Microsoft\Windows\Temporary Internet Files\Low\Content.IE5\YP833ZQN\j043151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7" y="1484784"/>
            <a:ext cx="540503" cy="498926"/>
          </a:xfrm>
          <a:prstGeom prst="rect">
            <a:avLst/>
          </a:prstGeom>
          <a:noFill/>
        </p:spPr>
      </p:pic>
      <p:pic>
        <p:nvPicPr>
          <p:cNvPr id="55" name="Picture 5" descr="C:\Users\PENTAGONO\AppData\Local\Microsoft\Windows\Temporary Internet Files\Low\Content.IE5\YC287OUS\j043381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068" y="1772816"/>
            <a:ext cx="773912" cy="714380"/>
          </a:xfrm>
          <a:prstGeom prst="rect">
            <a:avLst/>
          </a:prstGeom>
          <a:noFill/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0069" y="4149080"/>
            <a:ext cx="606731" cy="51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7" descr="C:\Users\PENTAGONO\AppData\Local\Microsoft\Windows\Temporary Internet Files\Low\Content.IE5\YC287OUS\j044147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489" y="3140968"/>
            <a:ext cx="1021367" cy="942800"/>
          </a:xfrm>
          <a:prstGeom prst="rect">
            <a:avLst/>
          </a:prstGeom>
          <a:noFill/>
        </p:spPr>
      </p:pic>
      <p:sp>
        <p:nvSpPr>
          <p:cNvPr id="62" name="CaixaDeTexto 61"/>
          <p:cNvSpPr txBox="1"/>
          <p:nvPr/>
        </p:nvSpPr>
        <p:spPr>
          <a:xfrm>
            <a:off x="1832654" y="5112568"/>
            <a:ext cx="148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Sociedade</a:t>
            </a:r>
            <a:endParaRPr lang="pt-BR" b="1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515" y="5040561"/>
            <a:ext cx="78008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CaixaDeTexto 64"/>
          <p:cNvSpPr txBox="1"/>
          <p:nvPr/>
        </p:nvSpPr>
        <p:spPr>
          <a:xfrm>
            <a:off x="737574" y="1844825"/>
            <a:ext cx="382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Faturamento Anual Médio por colaborador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Taxa Anual de Crescimento  do Faturamento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Taxa de inadimplência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Taxa Anual de Investimento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130575" y="3717033"/>
            <a:ext cx="342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Faturamento Anual Médio por Cliente;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Taxa Anual de Crescimento da Carteira de Clientes;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Valor Médio da Hora Técnica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5072505" y="2492897"/>
            <a:ext cx="4056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Índice Anual de investimento em Capacitação (R$)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Índice Anual de investimento em Capacitação (em horas per capita)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Índice Anual de Despesas com Rec. Humanos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Índice Anual de Rotatividade de Pessoas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818541" y="568863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Investimento Anual em Ações Sociais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Índice de Participação em Campanhas Sociais;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Inclusão Digital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5493434" y="4626804"/>
            <a:ext cx="3432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Desenvolvimento:</a:t>
            </a:r>
          </a:p>
          <a:p>
            <a:pPr marL="342900" indent="-342900">
              <a:buAutoNum type="arabicPeriod"/>
            </a:pPr>
            <a:r>
              <a:rPr lang="pt-BR" sz="1200" dirty="0" smtClean="0"/>
              <a:t>Índice de Retrabalho</a:t>
            </a:r>
          </a:p>
          <a:p>
            <a:pPr marL="342900" indent="-342900">
              <a:buAutoNum type="arabicPeriod"/>
            </a:pPr>
            <a:r>
              <a:rPr lang="pt-BR" sz="1200" dirty="0" smtClean="0"/>
              <a:t>Novas funcionalidades</a:t>
            </a:r>
          </a:p>
          <a:p>
            <a:pPr marL="342900" indent="-342900">
              <a:buAutoNum type="arabicPeriod"/>
            </a:pPr>
            <a:r>
              <a:rPr lang="pt-BR" sz="1200" dirty="0" smtClean="0"/>
              <a:t>Índice de Horas Faturadas</a:t>
            </a:r>
          </a:p>
          <a:p>
            <a:pPr marL="342900" indent="-342900"/>
            <a:endParaRPr lang="pt-BR" sz="1200" dirty="0" smtClean="0"/>
          </a:p>
          <a:p>
            <a:pPr marL="342900" indent="-342900"/>
            <a:r>
              <a:rPr lang="pt-BR" sz="1200" dirty="0" smtClean="0"/>
              <a:t>Suporte:</a:t>
            </a:r>
          </a:p>
          <a:p>
            <a:pPr marL="342900" indent="-342900">
              <a:buAutoNum type="arabicPeriod"/>
            </a:pPr>
            <a:r>
              <a:rPr lang="pt-BR" sz="1200" dirty="0" smtClean="0"/>
              <a:t>Índice de Conformidade com Prazo de Entrega.</a:t>
            </a:r>
          </a:p>
          <a:p>
            <a:pPr marL="342900" indent="-342900">
              <a:buAutoNum type="arabicPeriod"/>
            </a:pPr>
            <a:r>
              <a:rPr lang="pt-BR" sz="1200" dirty="0" smtClean="0"/>
              <a:t>Média de chamados do suporte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867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ixaDeTexto 67"/>
          <p:cNvSpPr txBox="1"/>
          <p:nvPr/>
        </p:nvSpPr>
        <p:spPr>
          <a:xfrm>
            <a:off x="4932040" y="836712"/>
            <a:ext cx="3890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2348880"/>
            <a:ext cx="770485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Público-alvo: </a:t>
            </a:r>
            <a:r>
              <a:rPr lang="pt-BR" dirty="0" smtClean="0"/>
              <a:t>Empresas participantes do APL (desenvolvimento).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Período dos dados coletados</a:t>
            </a:r>
            <a:r>
              <a:rPr lang="pt-BR" dirty="0" smtClean="0"/>
              <a:t>:</a:t>
            </a:r>
          </a:p>
          <a:p>
            <a:r>
              <a:rPr lang="pt-BR" dirty="0" smtClean="0"/>
              <a:t>De 01.01.2012 a 31.12.2012.</a:t>
            </a:r>
          </a:p>
          <a:p>
            <a:endParaRPr lang="pt-BR" dirty="0"/>
          </a:p>
          <a:p>
            <a:r>
              <a:rPr lang="pt-BR" b="1" dirty="0" smtClean="0"/>
              <a:t>Outros indicadores decorrentes da coleta</a:t>
            </a:r>
            <a:r>
              <a:rPr lang="pt-BR" dirty="0" smtClean="0"/>
              <a:t>:</a:t>
            </a:r>
          </a:p>
          <a:p>
            <a:pPr marL="342900" indent="-342900">
              <a:buAutoNum type="alphaLcPeriod"/>
            </a:pPr>
            <a:r>
              <a:rPr lang="pt-BR" dirty="0" smtClean="0"/>
              <a:t>Faturamento Global</a:t>
            </a:r>
          </a:p>
          <a:p>
            <a:pPr marL="342900" indent="-342900">
              <a:buAutoNum type="alphaLcPeriod"/>
            </a:pPr>
            <a:r>
              <a:rPr lang="pt-BR" dirty="0" smtClean="0"/>
              <a:t>Idade média das empresas participantes</a:t>
            </a:r>
          </a:p>
          <a:p>
            <a:pPr marL="342900" indent="-342900">
              <a:buAutoNum type="alphaLcPeriod"/>
            </a:pPr>
            <a:r>
              <a:rPr lang="pt-BR" dirty="0" smtClean="0"/>
              <a:t>Número de colaboradores envolvidos.</a:t>
            </a:r>
            <a:endParaRPr lang="pt-BR" dirty="0"/>
          </a:p>
          <a:p>
            <a:endParaRPr lang="pt-BR" dirty="0"/>
          </a:p>
        </p:txBody>
      </p:sp>
      <p:pic>
        <p:nvPicPr>
          <p:cNvPr id="6" name="Imagem 5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333" y="6348747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9" y="611706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31816"/>
              </p:ext>
            </p:extLst>
          </p:nvPr>
        </p:nvGraphicFramePr>
        <p:xfrm>
          <a:off x="827584" y="1196752"/>
          <a:ext cx="792088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510809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DE CRESCIMENTO ANUAL DO FATURAMENTO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583781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o crescimento anual do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faturamento 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empresa.</a:t>
                      </a:r>
                      <a:endParaRPr lang="pt-BR" sz="1400" dirty="0"/>
                    </a:p>
                  </a:txBody>
                  <a:tcPr/>
                </a:tc>
              </a:tr>
              <a:tr h="583781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Setor Financeiro:  Demonstrativo de Resultados ou Balancetes/balanços</a:t>
                      </a:r>
                      <a:endParaRPr lang="pt-BR" sz="1400" dirty="0"/>
                    </a:p>
                  </a:txBody>
                  <a:tcPr/>
                </a:tc>
              </a:tr>
              <a:tr h="437836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/>
                </a:tc>
              </a:tr>
              <a:tr h="1822411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Levantar o  faturamento anual da empresa: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ano II (últimos 12 meses); ano I (12 meses imediatamente anteriores ao ano I).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Aplicar a seguinte fórmula:</a:t>
                      </a: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r>
                        <a:rPr lang="pt-BR" sz="1400" dirty="0" err="1" smtClean="0">
                          <a:solidFill>
                            <a:schemeClr val="tx1"/>
                          </a:solidFill>
                        </a:rPr>
                        <a:t>Obs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: para fins  de coleta 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de dados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será utilizado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o ano fiscal de 01 de janeiro a 31 de dezembro.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89974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índice percentual de crescimento do faturamento da  empresa do ano atual em relação ao ano anterior. 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índice setorial. 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Quanto maior a taxa, maior o crescimento do faturamento da empresa .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27584" y="260648"/>
            <a:ext cx="792088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Finanças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4" descr="C:\Users\PENTAGONO\AppData\Local\Microsoft\Windows\Temporary Internet Files\Low\Content.IE5\YP833ZQN\j04315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332656"/>
            <a:ext cx="498926" cy="4989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77072"/>
            <a:ext cx="7451698" cy="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71630"/>
              </p:ext>
            </p:extLst>
          </p:nvPr>
        </p:nvGraphicFramePr>
        <p:xfrm>
          <a:off x="683568" y="2708920"/>
          <a:ext cx="813690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Taxa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de crescimento anual do Faturamento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u="sng" baseline="0" dirty="0" smtClean="0">
                          <a:solidFill>
                            <a:schemeClr val="tx1"/>
                          </a:solidFill>
                        </a:rPr>
                        <a:t>(VALOR TOTAL  FATURAMENTO  ANO II – VALOR FAT. ANO I) X 100</a:t>
                      </a:r>
                    </a:p>
                    <a:p>
                      <a:pPr algn="ctr"/>
                      <a:r>
                        <a:rPr lang="pt-BR" sz="1800" u="none" dirty="0" smtClean="0">
                          <a:solidFill>
                            <a:schemeClr val="tx1"/>
                          </a:solidFill>
                        </a:rPr>
                        <a:t>VALOR</a:t>
                      </a:r>
                      <a:r>
                        <a:rPr lang="pt-BR" sz="1800" u="none" baseline="0" dirty="0" smtClean="0">
                          <a:solidFill>
                            <a:schemeClr val="tx1"/>
                          </a:solidFill>
                        </a:rPr>
                        <a:t> TOTAL DO FATURAMENTO ANO I</a:t>
                      </a:r>
                      <a:endParaRPr lang="pt-BR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o Explicativo 2 5"/>
          <p:cNvSpPr/>
          <p:nvPr/>
        </p:nvSpPr>
        <p:spPr>
          <a:xfrm flipH="1">
            <a:off x="971600" y="4437112"/>
            <a:ext cx="3384376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6358"/>
              <a:gd name="adj6" fmla="val -357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Valor Total de faturamento </a:t>
            </a:r>
            <a:r>
              <a:rPr lang="pt-BR" b="1" dirty="0" smtClean="0"/>
              <a:t>Ano I</a:t>
            </a:r>
            <a:r>
              <a:rPr lang="pt-BR" dirty="0" smtClean="0"/>
              <a:t>:  período de 01.01.11 a 31.12.11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22173"/>
              </p:ext>
            </p:extLst>
          </p:nvPr>
        </p:nvGraphicFramePr>
        <p:xfrm>
          <a:off x="611560" y="476672"/>
          <a:ext cx="7920880" cy="510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510809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DE CRESCIMENTO ANUAL DO FATURAMENTO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o Explicativo 2 8"/>
          <p:cNvSpPr/>
          <p:nvPr/>
        </p:nvSpPr>
        <p:spPr>
          <a:xfrm>
            <a:off x="4644008" y="1459423"/>
            <a:ext cx="3384376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7816"/>
              <a:gd name="adj6" fmla="val -266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Valor Total de faturamento </a:t>
            </a:r>
            <a:r>
              <a:rPr lang="pt-BR" b="1" dirty="0" smtClean="0"/>
              <a:t>Ano II</a:t>
            </a:r>
            <a:r>
              <a:rPr lang="pt-BR" dirty="0" smtClean="0"/>
              <a:t>: período de 01.01.12 a 31.12.12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24128" y="4268995"/>
            <a:ext cx="282606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err="1"/>
              <a:t>Obs</a:t>
            </a:r>
            <a:r>
              <a:rPr lang="pt-BR" dirty="0"/>
              <a:t>: para fins  de coleta  de dados será utilizado o ano fiscal de 01 de janeiro a 31 de dezembro</a:t>
            </a:r>
          </a:p>
        </p:txBody>
      </p:sp>
      <p:pic>
        <p:nvPicPr>
          <p:cNvPr id="10" name="Imagem 9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13" y="6381385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41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28520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6093"/>
              </p:ext>
            </p:extLst>
          </p:nvPr>
        </p:nvGraphicFramePr>
        <p:xfrm>
          <a:off x="818018" y="980728"/>
          <a:ext cx="7920880" cy="570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504056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FATURAMENTO MÉDIO POR COLABORADOR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</a:rPr>
                        <a:t>Avaliar  o retorno do investimento sobre o ativo “RH” e como gerar mais valor com a mesma quantidade de pessoas.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/>
                        <a:t>Balancete dos último 12 meses ou DRE últimos 12 meses.</a:t>
                      </a:r>
                    </a:p>
                    <a:p>
                      <a:r>
                        <a:rPr kumimoji="0" lang="pt-BR" sz="1400" kern="1200" dirty="0" smtClean="0"/>
                        <a:t>Registro do número total de colaboradores  nos últimos 12 meses.</a:t>
                      </a:r>
                      <a:endParaRPr lang="pt-BR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a.Levantar os dados de faturamento da empresa nos últimos 12 meses.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número médio de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pessoas da força de trabalho  da 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empresa nos últimos 12 meses.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Aplicar a seguinte fórmula:</a:t>
                      </a: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Considerar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como colaboradores (força de trabalho): </a:t>
                      </a:r>
                    </a:p>
                    <a:p>
                      <a:pPr marL="342900" indent="12700">
                        <a:buAutoNum type="alphaLcPeriod"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Colaboradores internos (funcionários e estagiários).</a:t>
                      </a:r>
                    </a:p>
                    <a:p>
                      <a:pPr marL="342900" indent="12700">
                        <a:buAutoNum type="alphaLcPeriod"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Terceirizados: desde que seja de caráter contínuo (ex. funcionários PJ);</a:t>
                      </a:r>
                    </a:p>
                    <a:p>
                      <a:pPr marL="342900" indent="12700">
                        <a:buAutoNum type="alphaLcPeriod"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Sócios que executem atividades ou funções operacionais na empresa.</a:t>
                      </a:r>
                      <a:endParaRPr lang="pt-BR" sz="1400" dirty="0"/>
                    </a:p>
                  </a:txBody>
                  <a:tcPr/>
                </a:tc>
              </a:tr>
              <a:tr h="958050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apresenta um valor médio do faturamento por colaborador da empresa. </a:t>
                      </a:r>
                    </a:p>
                    <a:p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índice setorial. </a:t>
                      </a:r>
                    </a:p>
                    <a:p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Quanto maior o resultado, maior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 o valor agregado  por funcionário</a:t>
                      </a: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18018" y="163946"/>
            <a:ext cx="792088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Finanças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PENTAGONO\AppData\Local\Microsoft\Windows\Temporary Internet Files\Low\Content.IE5\YP833ZQN\j04315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332656"/>
            <a:ext cx="498926" cy="498926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01541"/>
              </p:ext>
            </p:extLst>
          </p:nvPr>
        </p:nvGraphicFramePr>
        <p:xfrm>
          <a:off x="2503318" y="4293096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46321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Faturamento Médio por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Colaborador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VALOR TOTAL DO FATURAMENTO NOS ÚLTIMOS 12 MESES</a:t>
                      </a:r>
                    </a:p>
                    <a:p>
                      <a:pPr algn="l"/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NÚMERO</a:t>
                      </a:r>
                      <a:r>
                        <a:rPr lang="pt-BR" sz="1200" u="none" baseline="0" dirty="0" smtClean="0">
                          <a:solidFill>
                            <a:schemeClr val="tx1"/>
                          </a:solidFill>
                        </a:rPr>
                        <a:t> MÉDIO DE COLABORADORES NO PERÍODO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30470"/>
              </p:ext>
            </p:extLst>
          </p:nvPr>
        </p:nvGraphicFramePr>
        <p:xfrm>
          <a:off x="683568" y="2708920"/>
          <a:ext cx="813690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Faturamento Médio por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Colaborador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TOTAL DO FATURAMENTO NOS ÚLTIMOS 12 MESES</a:t>
                      </a:r>
                    </a:p>
                    <a:p>
                      <a:pPr algn="ctr"/>
                      <a:r>
                        <a:rPr lang="pt-BR" sz="1800" u="none" dirty="0" smtClean="0">
                          <a:solidFill>
                            <a:schemeClr val="tx1"/>
                          </a:solidFill>
                        </a:rPr>
                        <a:t>NÚMERO</a:t>
                      </a:r>
                      <a:r>
                        <a:rPr lang="pt-BR" sz="1800" u="none" baseline="0" dirty="0" smtClean="0">
                          <a:solidFill>
                            <a:schemeClr val="tx1"/>
                          </a:solidFill>
                        </a:rPr>
                        <a:t> MÉDIO DE COLABORADORES NO PERÍODO</a:t>
                      </a:r>
                      <a:endParaRPr lang="pt-BR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92810"/>
              </p:ext>
            </p:extLst>
          </p:nvPr>
        </p:nvGraphicFramePr>
        <p:xfrm>
          <a:off x="611560" y="548680"/>
          <a:ext cx="792088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504056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FATURAMENTO MÉDIO POR COLABORADOR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 Explicativo 2 4"/>
          <p:cNvSpPr/>
          <p:nvPr/>
        </p:nvSpPr>
        <p:spPr>
          <a:xfrm flipH="1">
            <a:off x="3779912" y="1772816"/>
            <a:ext cx="266429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0221"/>
              <a:gd name="adj6" fmla="val -429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 da coleta:</a:t>
            </a:r>
          </a:p>
          <a:p>
            <a:pPr algn="ctr"/>
            <a:r>
              <a:rPr lang="pt-BR" dirty="0" smtClean="0"/>
              <a:t>01.01.12  a 31.12.2012</a:t>
            </a:r>
            <a:endParaRPr lang="pt-BR" dirty="0"/>
          </a:p>
        </p:txBody>
      </p:sp>
      <p:sp>
        <p:nvSpPr>
          <p:cNvPr id="6" name="Texto Explicativo 2 5"/>
          <p:cNvSpPr/>
          <p:nvPr/>
        </p:nvSpPr>
        <p:spPr>
          <a:xfrm flipH="1">
            <a:off x="458747" y="4437112"/>
            <a:ext cx="3096344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2288"/>
              <a:gd name="adj6" fmla="val -171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Média de colaboradores no período: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01.01.12  a 31.12.2012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61429" y="4294058"/>
            <a:ext cx="435904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dirty="0" smtClean="0"/>
              <a:t>OBS: </a:t>
            </a:r>
            <a:r>
              <a:rPr lang="pt-BR" sz="1400" dirty="0" smtClean="0">
                <a:solidFill>
                  <a:schemeClr val="dk1"/>
                </a:solidFill>
              </a:rPr>
              <a:t> </a:t>
            </a:r>
            <a:r>
              <a:rPr lang="pt-BR" sz="1400" dirty="0">
                <a:solidFill>
                  <a:schemeClr val="dk1"/>
                </a:solidFill>
              </a:rPr>
              <a:t>Considerar como </a:t>
            </a:r>
            <a:r>
              <a:rPr lang="pt-BR" sz="1400" dirty="0" smtClean="0">
                <a:solidFill>
                  <a:schemeClr val="dk1"/>
                </a:solidFill>
              </a:rPr>
              <a:t>colaboradores (força de trabalho): </a:t>
            </a:r>
            <a:endParaRPr lang="pt-BR" sz="1400" dirty="0">
              <a:solidFill>
                <a:schemeClr val="dk1"/>
              </a:solidFill>
            </a:endParaRPr>
          </a:p>
          <a:p>
            <a:pPr marL="342900" indent="-342900">
              <a:buAutoNum type="alphaLcPeriod"/>
            </a:pPr>
            <a:r>
              <a:rPr lang="pt-BR" sz="1400" dirty="0">
                <a:solidFill>
                  <a:schemeClr val="dk1"/>
                </a:solidFill>
              </a:rPr>
              <a:t>Colaboradores internos (funcionários e estagiários).</a:t>
            </a:r>
          </a:p>
          <a:p>
            <a:pPr marL="342900" indent="-342900">
              <a:buAutoNum type="alphaLcPeriod"/>
            </a:pPr>
            <a:r>
              <a:rPr lang="pt-BR" sz="1400" dirty="0">
                <a:solidFill>
                  <a:schemeClr val="dk1"/>
                </a:solidFill>
              </a:rPr>
              <a:t>Terceirizados: desde que seja de caráter contínuo (ex. funcionários PJ);</a:t>
            </a:r>
          </a:p>
          <a:p>
            <a:pPr marL="342900" indent="-342900">
              <a:buAutoNum type="alphaLcPeriod"/>
            </a:pPr>
            <a:r>
              <a:rPr lang="pt-BR" sz="1400" dirty="0">
                <a:solidFill>
                  <a:schemeClr val="dk1"/>
                </a:solidFill>
              </a:rPr>
              <a:t>Sócios que executem atividades ou funções operacionais na empresa.</a:t>
            </a:r>
            <a:endParaRPr lang="pt-BR" sz="1400" dirty="0"/>
          </a:p>
        </p:txBody>
      </p:sp>
      <p:pic>
        <p:nvPicPr>
          <p:cNvPr id="8" name="Imagem 7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5" y="6348747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41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27" y="6180169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TANISHI\AppData\Local\Microsoft\Windows\Temporary Internet Files\Content.IE5\7VGIOFX1\MP9004074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1" y="1052736"/>
            <a:ext cx="43921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860032" y="1501873"/>
            <a:ext cx="383269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Programação:</a:t>
            </a:r>
          </a:p>
          <a:p>
            <a:pPr algn="ctr"/>
            <a:endParaRPr lang="pt-BR" sz="2000" dirty="0" smtClean="0"/>
          </a:p>
          <a:p>
            <a:pPr marL="633413" indent="-457200">
              <a:buFont typeface="+mj-lt"/>
              <a:buAutoNum type="arabicPeriod"/>
            </a:pPr>
            <a:r>
              <a:rPr lang="pt-BR" sz="2000" dirty="0" smtClean="0"/>
              <a:t>29 outubro de 2013</a:t>
            </a:r>
          </a:p>
          <a:p>
            <a:pPr marL="633413" indent="-457200">
              <a:buFont typeface="+mj-lt"/>
              <a:buAutoNum type="arabicPeriod"/>
            </a:pPr>
            <a:r>
              <a:rPr lang="pt-BR" sz="2000" dirty="0" smtClean="0"/>
              <a:t>Início: 15h</a:t>
            </a:r>
          </a:p>
          <a:p>
            <a:pPr marL="633413" indent="-457200">
              <a:buFont typeface="+mj-lt"/>
              <a:buAutoNum type="arabicPeriod"/>
            </a:pPr>
            <a:r>
              <a:rPr lang="pt-BR" sz="2000" dirty="0" smtClean="0"/>
              <a:t>Sebrae - Cascavel</a:t>
            </a:r>
          </a:p>
          <a:p>
            <a:pPr marL="176213"/>
            <a:endParaRPr lang="pt-BR" sz="2000" dirty="0" smtClean="0"/>
          </a:p>
          <a:p>
            <a:pPr marL="633413" indent="-457200">
              <a:buFont typeface="+mj-lt"/>
              <a:buAutoNum type="arabicPeriod"/>
            </a:pPr>
            <a:endParaRPr lang="pt-BR" sz="2000" dirty="0" smtClean="0"/>
          </a:p>
          <a:p>
            <a:endParaRPr lang="pt-BR" sz="2000" dirty="0" smtClean="0"/>
          </a:p>
        </p:txBody>
      </p:sp>
      <p:pic>
        <p:nvPicPr>
          <p:cNvPr id="8" name="Imagem 7" descr="C:\Users\PENTAGONO\Pictures\Logomarcas\sebra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a livre 17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9060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70374"/>
              </p:ext>
            </p:extLst>
          </p:nvPr>
        </p:nvGraphicFramePr>
        <p:xfrm>
          <a:off x="467544" y="904285"/>
          <a:ext cx="8280920" cy="5550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277"/>
                <a:gridCol w="6564643"/>
              </a:tblGrid>
              <a:tr h="353508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DE INADIMPLÊNCIA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34982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o impacto da inadimplência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400" dirty="0"/>
                    </a:p>
                  </a:txBody>
                  <a:tcPr/>
                </a:tc>
              </a:tr>
              <a:tr h="474558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Registros financeiros  de Contas a receber.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400" dirty="0"/>
                    </a:p>
                  </a:txBody>
                  <a:tcPr/>
                </a:tc>
              </a:tr>
              <a:tr h="334982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Mensal</a:t>
                      </a:r>
                      <a:endParaRPr lang="pt-BR" sz="1400" dirty="0"/>
                    </a:p>
                  </a:txBody>
                  <a:tcPr/>
                </a:tc>
              </a:tr>
              <a:tr h="2624026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Levantar o saldo de contas a receber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valor total de contas a receber em atraso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mesmo período.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Aplicar a seguinte fórmula:</a:t>
                      </a: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Observações:</a:t>
                      </a:r>
                    </a:p>
                    <a:p>
                      <a:r>
                        <a:rPr lang="pt-BR" sz="14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a. O valor das Contas a receber em atraso = atrasados maior de 8 dias </a:t>
                      </a:r>
                      <a:r>
                        <a:rPr lang="pt-BR" sz="12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(padrão Serasa).</a:t>
                      </a:r>
                    </a:p>
                    <a:p>
                      <a:pPr marL="174625" indent="-174625"/>
                      <a:r>
                        <a:rPr lang="pt-BR" sz="140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b. Prejuízo/Perda: conta a receber inadimplente acima de 6 meses contabilizar como prejuízo/perda.</a:t>
                      </a:r>
                    </a:p>
                    <a:p>
                      <a:pPr marL="174625" indent="-174625"/>
                      <a:endParaRPr lang="pt-BR" sz="1400" u="none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pt-BR" sz="1400" u="none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82979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um índice que mostra o impacto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das contas a receber em atraso em relação ao saldo total das contas a receber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Quanto menor o índice, menor é o impacto da inadimplência para a empresa.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7544" y="116632"/>
            <a:ext cx="8280920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Finanças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Picture 4" descr="C:\Users\PENTAGONO\AppData\Local\Microsoft\Windows\Temporary Internet Files\Low\Content.IE5\YP833ZQN\j04315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498926" cy="498926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11005"/>
              </p:ext>
            </p:extLst>
          </p:nvPr>
        </p:nvGraphicFramePr>
        <p:xfrm>
          <a:off x="2339752" y="3284984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46321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Taxa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de Inadimplência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Valor das Contas a Receber</a:t>
                      </a:r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 em Atraso</a:t>
                      </a:r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         X            100</a:t>
                      </a:r>
                      <a:endParaRPr lang="pt-BR" sz="1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pt-BR" sz="1200" u="none" baseline="0" dirty="0" smtClean="0">
                          <a:solidFill>
                            <a:schemeClr val="tx1"/>
                          </a:solidFill>
                        </a:rPr>
                        <a:t> das Contas a Receber no Período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49276"/>
              </p:ext>
            </p:extLst>
          </p:nvPr>
        </p:nvGraphicFramePr>
        <p:xfrm>
          <a:off x="683568" y="2708920"/>
          <a:ext cx="813690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Taxa de Inadimplência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CONTAS A RECEBER EM ATRASO X 100</a:t>
                      </a:r>
                    </a:p>
                    <a:p>
                      <a:r>
                        <a:rPr lang="pt-BR" sz="1800" u="none" dirty="0" smtClean="0">
                          <a:solidFill>
                            <a:schemeClr val="tx1"/>
                          </a:solidFill>
                        </a:rPr>
                        <a:t>VALOR DAS CONTAS A RECEBER NO PERÍODO</a:t>
                      </a:r>
                      <a:endParaRPr lang="pt-BR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o Explicativo 2 4"/>
          <p:cNvSpPr/>
          <p:nvPr/>
        </p:nvSpPr>
        <p:spPr>
          <a:xfrm flipH="1">
            <a:off x="971600" y="1268760"/>
            <a:ext cx="3492388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6737"/>
              <a:gd name="adj6" fmla="val -305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 da coleta:</a:t>
            </a:r>
          </a:p>
          <a:p>
            <a:pPr algn="ctr"/>
            <a:r>
              <a:rPr lang="pt-BR" dirty="0" smtClean="0"/>
              <a:t>Últimos 6 meses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7077"/>
              </p:ext>
            </p:extLst>
          </p:nvPr>
        </p:nvGraphicFramePr>
        <p:xfrm>
          <a:off x="467544" y="692696"/>
          <a:ext cx="82809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277"/>
                <a:gridCol w="6564643"/>
              </a:tblGrid>
              <a:tr h="353508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DE INADIMPLÊNCIA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541944" y="4005064"/>
            <a:ext cx="588393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/>
              <a:t>Observações:</a:t>
            </a:r>
          </a:p>
          <a:p>
            <a:pPr marL="176213" indent="-176213"/>
            <a:r>
              <a:rPr lang="pt-BR" dirty="0"/>
              <a:t>a. O valor das Contas a receber em atraso = atrasados maior de 8 dias </a:t>
            </a:r>
            <a:r>
              <a:rPr lang="pt-BR" sz="1600" dirty="0"/>
              <a:t>(padrão Serasa).</a:t>
            </a:r>
          </a:p>
          <a:p>
            <a:pPr marL="174625" indent="-174625"/>
            <a:r>
              <a:rPr lang="pt-BR" dirty="0"/>
              <a:t>b. Prejuízo/Perda: conta a receber inadimplente acima de 6 meses contabilizar como prejuízo/perda.</a:t>
            </a:r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5" y="6348747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41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37" y="6293131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27842"/>
              </p:ext>
            </p:extLst>
          </p:nvPr>
        </p:nvGraphicFramePr>
        <p:xfrm>
          <a:off x="395536" y="764705"/>
          <a:ext cx="8496944" cy="598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50"/>
                <a:gridCol w="6735894"/>
              </a:tblGrid>
              <a:tr h="414244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ANUAL DE INVESTIMENTO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55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o grau de investimento da empresa em seu negócio.</a:t>
                      </a:r>
                      <a:endParaRPr lang="pt-BR" sz="1400" dirty="0"/>
                    </a:p>
                  </a:txBody>
                  <a:tcPr/>
                </a:tc>
              </a:tr>
              <a:tr h="421999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Demonstrativo de Resultados - DRE</a:t>
                      </a:r>
                      <a:r>
                        <a:rPr lang="pt-BR" sz="1400" baseline="0" dirty="0" smtClean="0"/>
                        <a:t>  ou Balanços/Balancetes.</a:t>
                      </a:r>
                      <a:endParaRPr lang="pt-BR" sz="1400" dirty="0"/>
                    </a:p>
                  </a:txBody>
                  <a:tcPr/>
                </a:tc>
              </a:tr>
              <a:tr h="355067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/>
                </a:tc>
              </a:tr>
              <a:tr h="3159058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Levantar o  faturamento anual da empresa.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valor total de investimentos na empresa.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Aplicar a seguinte fórmula:</a:t>
                      </a:r>
                    </a:p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São considerados </a:t>
                      </a:r>
                      <a:r>
                        <a:rPr kumimoji="0"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 recursos destinados para a em abertura de novos mercados, aumento</a:t>
                      </a:r>
                      <a:r>
                        <a:rPr kumimoji="0" lang="pt-B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receita ou redução de custos de forma significativa, tais como</a:t>
                      </a: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Aquisição de veículos, máquinas, equipamentos, mobiliário;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Softwares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adquiridos.</a:t>
                      </a:r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Aquisição/reforma/ampliação de instalações prediais.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Capacitações da força de trabalho.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Certificações.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Desenvolvimento de novos produtos</a:t>
                      </a:r>
                      <a:r>
                        <a:rPr kumimoji="0" lang="pt-B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kumimoji="0" lang="pt-BR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7212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um índice que mostra o percentual de investimento aplicado pela empresa em relação ao seu faturamento bruto.</a:t>
                      </a: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índice setorial.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6818824" cy="77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95536" y="0"/>
            <a:ext cx="8424936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Finanças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4" descr="C:\Users\PENTAGONO\AppData\Local\Microsoft\Windows\Temporary Internet Files\Low\Content.IE5\YP833ZQN\j043151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72008"/>
            <a:ext cx="498926" cy="49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76363"/>
              </p:ext>
            </p:extLst>
          </p:nvPr>
        </p:nvGraphicFramePr>
        <p:xfrm>
          <a:off x="683568" y="2204864"/>
          <a:ext cx="813690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Taxa Anual de Investimento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TOTAL DOS INVESTIMENTOS (ÚLT. 12 MESES) X 100</a:t>
                      </a:r>
                    </a:p>
                    <a:p>
                      <a:r>
                        <a:rPr lang="pt-BR" sz="1800" u="none" dirty="0" smtClean="0">
                          <a:solidFill>
                            <a:schemeClr val="tx1"/>
                          </a:solidFill>
                        </a:rPr>
                        <a:t>FATURAMENTO DA EMPRESA (ÚLTIMOS</a:t>
                      </a:r>
                      <a:r>
                        <a:rPr lang="pt-BR" sz="1800" u="none" baseline="0" dirty="0" smtClean="0">
                          <a:solidFill>
                            <a:schemeClr val="tx1"/>
                          </a:solidFill>
                        </a:rPr>
                        <a:t> 12 MESES)</a:t>
                      </a:r>
                      <a:endParaRPr lang="pt-BR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o Explicativo 2 4"/>
          <p:cNvSpPr/>
          <p:nvPr/>
        </p:nvSpPr>
        <p:spPr>
          <a:xfrm flipH="1">
            <a:off x="1112708" y="1412776"/>
            <a:ext cx="2520280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016"/>
              <a:gd name="adj6" fmla="val -270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 da coleta: 01.01.12 a 31.12.12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18197"/>
              </p:ext>
            </p:extLst>
          </p:nvPr>
        </p:nvGraphicFramePr>
        <p:xfrm>
          <a:off x="467544" y="692696"/>
          <a:ext cx="82809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277"/>
                <a:gridCol w="6564643"/>
              </a:tblGrid>
              <a:tr h="353508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ANUAL DE INVESTIMENTO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83568" y="3212976"/>
            <a:ext cx="770485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São considerados </a:t>
            </a:r>
            <a:r>
              <a:rPr lang="pt-BR" b="1" dirty="0"/>
              <a:t>investimentos  </a:t>
            </a:r>
            <a:r>
              <a:rPr lang="pt-BR" dirty="0"/>
              <a:t>os recursos destinados para a </a:t>
            </a:r>
            <a:r>
              <a:rPr lang="pt-BR" dirty="0" smtClean="0"/>
              <a:t> </a:t>
            </a:r>
            <a:r>
              <a:rPr lang="pt-BR" dirty="0"/>
              <a:t>abertura de novos mercados, aumento de receita ou redução de custos de forma significativa, tais como:</a:t>
            </a:r>
          </a:p>
          <a:p>
            <a:r>
              <a:rPr lang="pt-BR" dirty="0"/>
              <a:t>a. Aquisição de veículos, máquinas, equipamentos, mobiliário;</a:t>
            </a:r>
          </a:p>
          <a:p>
            <a:r>
              <a:rPr lang="pt-BR" dirty="0"/>
              <a:t>b. Softwares adquiridos.</a:t>
            </a:r>
          </a:p>
          <a:p>
            <a:r>
              <a:rPr lang="pt-BR" dirty="0"/>
              <a:t>c. Aquisição/reforma/ampliação de instalações prediais.</a:t>
            </a:r>
          </a:p>
          <a:p>
            <a:r>
              <a:rPr lang="pt-BR" dirty="0"/>
              <a:t>d. Capacitações da força de trabalho.</a:t>
            </a:r>
          </a:p>
          <a:p>
            <a:r>
              <a:rPr lang="pt-BR" dirty="0"/>
              <a:t>e. Certificações.</a:t>
            </a:r>
          </a:p>
          <a:p>
            <a:r>
              <a:rPr lang="pt-BR" dirty="0"/>
              <a:t>f. Desenvolvimento de novos produtos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095" y="6125279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41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50390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4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08038"/>
              </p:ext>
            </p:extLst>
          </p:nvPr>
        </p:nvGraphicFramePr>
        <p:xfrm>
          <a:off x="539552" y="908720"/>
          <a:ext cx="8208912" cy="573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53"/>
                <a:gridCol w="6507559"/>
              </a:tblGrid>
              <a:tr h="359824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FATURAMENTO MÉDIO POR CLIENTE</a:t>
                      </a:r>
                      <a:endParaRPr kumimoji="0" lang="pt-BR" sz="18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89516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qual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 o valor médio faturado por cliente (quanto foi a geração de receita por cliente). Avaliar o grau de pulverização da carteira e balizar iniciativas comerciais para aumento de receita sobre a carteira de clientes.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9751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DREs</a:t>
                      </a:r>
                      <a:r>
                        <a:rPr lang="pt-BR" sz="1400" baseline="0" dirty="0" smtClean="0"/>
                        <a:t>  ou Balanços/Balancetes, CRM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75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69041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Levantar o valor total do faturamento(em R$) nos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últimos 12 meses.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180975"/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número de clientes  geradores do faturamento,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mesmo período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Aplicar a seguinte fórmula:</a:t>
                      </a:r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endParaRPr lang="pt-BR" sz="1400" dirty="0" smtClean="0"/>
                    </a:p>
                    <a:p>
                      <a:r>
                        <a:rPr lang="pt-BR" sz="1400" dirty="0" smtClean="0"/>
                        <a:t>Observação:</a:t>
                      </a:r>
                    </a:p>
                    <a:p>
                      <a:pPr marL="633413" indent="-633413"/>
                      <a:r>
                        <a:rPr lang="pt-BR" sz="1400" dirty="0" smtClean="0"/>
                        <a:t>Cliente</a:t>
                      </a:r>
                      <a:r>
                        <a:rPr lang="pt-BR" sz="1400" baseline="0" dirty="0" smtClean="0"/>
                        <a:t>:  CNPJ  Raiz que gera faturamento (ex. matriz e filiais é considerado um único cliente).  </a:t>
                      </a:r>
                    </a:p>
                    <a:p>
                      <a:pPr marL="633413" indent="0"/>
                      <a:r>
                        <a:rPr lang="pt-BR" sz="1400" baseline="0" dirty="0" smtClean="0"/>
                        <a:t>Porém, se houver um CNPJ raiz com “clientes” diferentes  vinculados ao CNPJ, com  projetos e demandas diferenciadas, considerar como vários clientes.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818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o valor médio (em R$) de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receitas geradas 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cliente.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índice setorial</a:t>
                      </a:r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109936"/>
            <a:ext cx="813295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Clientes e Mercado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7" descr="C:\Users\PENTAGONO\AppData\Local\Microsoft\Windows\Temporary Internet Files\Low\Content.IE5\YC287OUS\j04414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09936"/>
            <a:ext cx="942800" cy="9428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245759"/>
              </p:ext>
            </p:extLst>
          </p:nvPr>
        </p:nvGraphicFramePr>
        <p:xfrm>
          <a:off x="2339752" y="4077072"/>
          <a:ext cx="759449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Documento" r:id="rId5" imgW="5552899" imgH="632317" progId="Word.Document.12">
                  <p:embed/>
                </p:oleObj>
              </mc:Choice>
              <mc:Fallback>
                <p:oleObj name="Documento" r:id="rId5" imgW="5552899" imgH="632317" progId="Word.Document.12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077072"/>
                        <a:ext cx="7594492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93077"/>
              </p:ext>
            </p:extLst>
          </p:nvPr>
        </p:nvGraphicFramePr>
        <p:xfrm>
          <a:off x="323528" y="692696"/>
          <a:ext cx="82089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53"/>
                <a:gridCol w="6507559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FATURAMENTO MÉDIO POR CLIENTE</a:t>
                      </a:r>
                      <a:endParaRPr kumimoji="0" lang="pt-BR" sz="1800" b="1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83940"/>
              </p:ext>
            </p:extLst>
          </p:nvPr>
        </p:nvGraphicFramePr>
        <p:xfrm>
          <a:off x="622841" y="2708920"/>
          <a:ext cx="813690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1005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Faturamento Médio por Cliente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  total   do   faturamento no período em R$</a:t>
                      </a:r>
                      <a:endParaRPr lang="pt-BR" sz="18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Número de clientes (geradores de faturamento)</a:t>
                      </a:r>
                      <a:endParaRPr lang="pt-BR" sz="1800" b="1" u="sng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o Explicativo 2 4"/>
          <p:cNvSpPr/>
          <p:nvPr/>
        </p:nvSpPr>
        <p:spPr>
          <a:xfrm flipH="1">
            <a:off x="611560" y="1494729"/>
            <a:ext cx="266429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0943"/>
              <a:gd name="adj6" fmla="val -4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 da coleta: 01.01.12 a 31.12.12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59615" y="3744393"/>
            <a:ext cx="4943059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33413" indent="-633413"/>
            <a:r>
              <a:rPr lang="pt-BR" sz="1600" b="1" dirty="0" smtClean="0"/>
              <a:t>Observação:</a:t>
            </a:r>
          </a:p>
          <a:p>
            <a:pPr marL="633413" indent="-633413"/>
            <a:endParaRPr lang="pt-BR" sz="1600" b="1" dirty="0" smtClean="0"/>
          </a:p>
          <a:p>
            <a:pPr marL="633413" indent="-633413"/>
            <a:r>
              <a:rPr lang="pt-BR" sz="1600" dirty="0" smtClean="0"/>
              <a:t>Cliente</a:t>
            </a:r>
            <a:r>
              <a:rPr lang="pt-BR" sz="1600" dirty="0"/>
              <a:t>:  CNPJ  Raiz que gera faturamento (ex. matriz e filiais é considerado um único cliente).  </a:t>
            </a:r>
          </a:p>
          <a:p>
            <a:pPr marL="633413" indent="0"/>
            <a:r>
              <a:rPr lang="pt-BR" sz="1600" dirty="0"/>
              <a:t>Porém, se houver um CNPJ raiz com “</a:t>
            </a:r>
            <a:r>
              <a:rPr lang="pt-BR" sz="1600" dirty="0" smtClean="0"/>
              <a:t>clientes /proprietários” diferentes  </a:t>
            </a:r>
            <a:r>
              <a:rPr lang="pt-BR" sz="1600" dirty="0"/>
              <a:t>vinculados ao CNPJ, com  projetos e demandas diferenciadas, considerar como vários clientes</a:t>
            </a:r>
            <a:r>
              <a:rPr lang="pt-BR" sz="1600" dirty="0" smtClean="0"/>
              <a:t>.</a:t>
            </a:r>
          </a:p>
        </p:txBody>
      </p:sp>
      <p:pic>
        <p:nvPicPr>
          <p:cNvPr id="8" name="Imagem 7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095" y="6255056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41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22382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0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38016"/>
              </p:ext>
            </p:extLst>
          </p:nvPr>
        </p:nvGraphicFramePr>
        <p:xfrm>
          <a:off x="539552" y="973982"/>
          <a:ext cx="8208912" cy="5407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53"/>
                <a:gridCol w="6507559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DE CRESCIMENTO DA CARTEIRA DE CLIENTES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a evolução da carteira de clientes da empresa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Registro</a:t>
                      </a:r>
                      <a:r>
                        <a:rPr lang="pt-BR" sz="1400" baseline="0" dirty="0" smtClean="0"/>
                        <a:t> em banco de dados da empresa, CRM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Levantar o número atual de clientes  da empresa (t1).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Levantar o número de clientes  da empresa no período imediatamente anterior (t0).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Aplicar a seguinte fórmula</a:t>
                      </a: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Observação: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Clientes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 CNPJ  Raiz </a:t>
                      </a:r>
                      <a:r>
                        <a:rPr kumimoji="0"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(geradores de receita – observar comentários do indicador faturamento médio por cliente).</a:t>
                      </a:r>
                      <a:endParaRPr kumimoji="0" lang="pt-BR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o percentual de crescimento do número de clientes ativos na carteira da empresa. 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Comparar este resultado com o índice setorial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taxas de crescimento da economia.</a:t>
                      </a:r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39752" y="3501008"/>
          <a:ext cx="892001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Documento" r:id="rId4" imgW="5552899" imgH="941826" progId="Word.Document.12">
                  <p:embed/>
                </p:oleObj>
              </mc:Choice>
              <mc:Fallback>
                <p:oleObj name="Documento" r:id="rId4" imgW="5552899" imgH="941826" progId="Word.Document.12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501008"/>
                        <a:ext cx="8920010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39552" y="109936"/>
            <a:ext cx="813295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Clientes e Mercado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7" descr="C:\Users\PENTAGONO\AppData\Local\Microsoft\Windows\Temporary Internet Files\Low\Content.IE5\YC287OUS\j044147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8864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75873"/>
              </p:ext>
            </p:extLst>
          </p:nvPr>
        </p:nvGraphicFramePr>
        <p:xfrm>
          <a:off x="622841" y="2708920"/>
          <a:ext cx="813690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1005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Taxa de crescimento da carteira de clientes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Nº clientes (t1) – Nº clientes período anterior (t0) x 100</a:t>
                      </a:r>
                      <a:endParaRPr lang="pt-BR" sz="18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Número de clientes período anterior (t0)</a:t>
                      </a:r>
                      <a:endParaRPr lang="pt-BR" sz="1800" b="1" u="sng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o Explicativo 2 4"/>
          <p:cNvSpPr/>
          <p:nvPr/>
        </p:nvSpPr>
        <p:spPr>
          <a:xfrm flipH="1">
            <a:off x="4427984" y="4183360"/>
            <a:ext cx="266429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3480"/>
              <a:gd name="adj6" fmla="val 129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T0 : período  01.01.11 a 31.12.11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27580"/>
              </p:ext>
            </p:extLst>
          </p:nvPr>
        </p:nvGraphicFramePr>
        <p:xfrm>
          <a:off x="467544" y="404664"/>
          <a:ext cx="820891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53"/>
                <a:gridCol w="6507559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TAXA DE CRESCIMENTO DA CARTEIRA DE CLIENTES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o Explicativo 2 7"/>
          <p:cNvSpPr/>
          <p:nvPr/>
        </p:nvSpPr>
        <p:spPr>
          <a:xfrm>
            <a:off x="4067944" y="1643090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4226"/>
              <a:gd name="adj6" fmla="val -165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T1: Período  01.01.12 a 31.12.12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3378" y="4982404"/>
            <a:ext cx="6788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Observação:</a:t>
            </a:r>
          </a:p>
          <a:p>
            <a:r>
              <a:rPr lang="pt-BR" dirty="0"/>
              <a:t>Cliente:  CNPJ  Raiz (aquele que gera a receita</a:t>
            </a:r>
            <a:r>
              <a:rPr lang="pt-BR" dirty="0" smtClean="0"/>
              <a:t>), conforme comentários do Indicador Faturamento Médio por Cliente</a:t>
            </a:r>
            <a:endParaRPr lang="pt-BR" dirty="0"/>
          </a:p>
        </p:txBody>
      </p:sp>
      <p:pic>
        <p:nvPicPr>
          <p:cNvPr id="10" name="Imagem 9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038" y="6218970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55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0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18970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44020"/>
              </p:ext>
            </p:extLst>
          </p:nvPr>
        </p:nvGraphicFramePr>
        <p:xfrm>
          <a:off x="539552" y="1052736"/>
          <a:ext cx="8208912" cy="464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353"/>
                <a:gridCol w="6507559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Valor Hora Técnica Cobrada do Cliente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o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valor da hora técnica praticado pelo setor.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(Avaliar se a hora técnica praticada pela empresa é competitiva).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Área</a:t>
                      </a:r>
                      <a:r>
                        <a:rPr lang="pt-BR" sz="1400" baseline="0" dirty="0" smtClean="0"/>
                        <a:t> comercial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Apurar o valor da hora técnica cobrada junto aos clientes.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Hora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técnica em: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Desenvolvimento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Implantação (exceto o suporte técnico)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Consultoria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pt-BR" sz="14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valor médio praticado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pelo setor.</a:t>
                      </a:r>
                      <a:endParaRPr lang="pt-BR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39552" y="109936"/>
            <a:ext cx="813295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Clientes e Mercado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PENTAGONO\AppData\Local\Microsoft\Windows\Temporary Internet Files\Low\Content.IE5\YC287OUS\j04414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792088" cy="792088"/>
          </a:xfrm>
          <a:prstGeom prst="rect">
            <a:avLst/>
          </a:prstGeom>
          <a:noFill/>
        </p:spPr>
      </p:pic>
      <p:pic>
        <p:nvPicPr>
          <p:cNvPr id="5" name="Imagem 4" descr="C:\Users\PENTAGONO\Pictures\Logomarcas\sebra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24" y="6344472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1706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78204"/>
              </p:ext>
            </p:extLst>
          </p:nvPr>
        </p:nvGraphicFramePr>
        <p:xfrm>
          <a:off x="539552" y="908720"/>
          <a:ext cx="8424936" cy="516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25"/>
                <a:gridCol w="6678811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ÍNDICE DE INVESTIMENTOS EM CAPACITAÇÃO (sobre</a:t>
                      </a:r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 faturamento</a:t>
                      </a:r>
                      <a:r>
                        <a:rPr kumimoji="0" lang="pt-B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t-BR" sz="1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Avaliar  o quanto se investe na capacitação e desenvolvimento das pessoas da empresa.</a:t>
                      </a:r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Demonstrativo de resultados – DRE, Registros de capacitações realizadas e outros investimentos no desenvolvimento das pessoas.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Levantar o valor total investido (R$) em capacitação  e  desenvolvimento de pessoas nos últimos 12 meses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(inclusive o valor em horas investidas internamente).</a:t>
                      </a:r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valor faturado pela empresa no mesmo período</a:t>
                      </a:r>
                      <a:r>
                        <a:rPr lang="pt-BR" sz="1400" baseline="0" dirty="0" smtClean="0"/>
                        <a:t>.</a:t>
                      </a:r>
                    </a:p>
                    <a:p>
                      <a:r>
                        <a:rPr lang="pt-BR" sz="1400" baseline="0" dirty="0" smtClean="0"/>
                        <a:t>c. Aplicar a seguinte fórmula:</a:t>
                      </a:r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Podem ser considerados investimentos em capacitação: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Participações em cursos e palestras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(interna ou externamente).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O valor 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das  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hor</a:t>
                      </a:r>
                      <a:r>
                        <a:rPr kumimoji="0"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investidas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internamente (realizados in </a:t>
                      </a:r>
                      <a:r>
                        <a:rPr kumimoji="0" lang="pt-B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índice percentual 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que mostra  quanto a empresa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destina do seu faturamento  para a capacitação e desenvolvimento das pessoas da organização.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índice setorial</a:t>
                      </a:r>
                      <a:endParaRPr lang="pt-BR" sz="1400" dirty="0"/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118373"/>
            <a:ext cx="8424936" cy="646331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Gestão de Pessoas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PENTAGONO\AppData\Local\Microsoft\Windows\Temporary Internet Files\Low\Content.IE5\YC287OUS\j04338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18373"/>
            <a:ext cx="642372" cy="642372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87515"/>
              </p:ext>
            </p:extLst>
          </p:nvPr>
        </p:nvGraphicFramePr>
        <p:xfrm>
          <a:off x="2483768" y="3573016"/>
          <a:ext cx="6192688" cy="806196"/>
        </p:xfrm>
        <a:graphic>
          <a:graphicData uri="http://schemas.openxmlformats.org/drawingml/2006/table">
            <a:tbl>
              <a:tblPr/>
              <a:tblGrid>
                <a:gridCol w="1668684"/>
                <a:gridCol w="4524004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Calibri"/>
                          <a:ea typeface="Times New Roman"/>
                          <a:cs typeface="Times New Roman"/>
                        </a:rPr>
                        <a:t>Índice de investimento </a:t>
                      </a:r>
                      <a:r>
                        <a:rPr lang="pt-BR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em Capacitação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Valor total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investido</a:t>
                      </a:r>
                      <a:r>
                        <a:rPr lang="pt-BR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em capacitação no Ano (R$)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--------------------------------------------------------------------------------    X 100</a:t>
                      </a:r>
                      <a:endParaRPr lang="pt-BR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Valor do faturamento da empresa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 no ano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31528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1259632" y="2268443"/>
            <a:ext cx="77768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Gerais do Projeto</a:t>
            </a: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/>
            <a:endParaRPr lang="pt-BR" sz="2000" dirty="0" smtClean="0"/>
          </a:p>
          <a:p>
            <a:pPr marL="177800" indent="-177800" algn="r">
              <a:buFont typeface="Arial" pitchFamily="34" charset="0"/>
              <a:buChar char="•"/>
            </a:pPr>
            <a:r>
              <a:rPr lang="pt-BR" sz="2000" dirty="0" smtClean="0"/>
              <a:t> Conhecer a realidade das empresas  de TI dos </a:t>
            </a:r>
            <a:r>
              <a:rPr lang="pt-BR" sz="2000" dirty="0" err="1" smtClean="0"/>
              <a:t>APLs</a:t>
            </a:r>
            <a:r>
              <a:rPr lang="pt-BR" sz="2000" dirty="0" smtClean="0"/>
              <a:t> de Software;</a:t>
            </a:r>
          </a:p>
          <a:p>
            <a:pPr marL="177800" indent="-177800" algn="r">
              <a:buFont typeface="Arial" pitchFamily="34" charset="0"/>
              <a:buChar char="•"/>
            </a:pPr>
            <a:r>
              <a:rPr lang="pt-BR" sz="2000" dirty="0" smtClean="0"/>
              <a:t> Ter uma referência comparativa para as empresas do setor;</a:t>
            </a:r>
          </a:p>
          <a:p>
            <a:pPr marL="177800" indent="-177800" algn="r">
              <a:buFont typeface="Arial" pitchFamily="34" charset="0"/>
              <a:buChar char="•"/>
            </a:pPr>
            <a:r>
              <a:rPr lang="pt-BR" sz="2000" dirty="0" smtClean="0"/>
              <a:t> Criar um banco de dados de indicadores de gestão;</a:t>
            </a:r>
          </a:p>
          <a:p>
            <a:pPr marL="177800" indent="-177800" algn="r">
              <a:buFont typeface="Arial" pitchFamily="34" charset="0"/>
              <a:buChar char="•"/>
            </a:pPr>
            <a:r>
              <a:rPr lang="pt-BR" sz="2000" dirty="0" smtClean="0"/>
              <a:t> Ter uma metodologia referencial visando a padronização da medição do desempenho.</a:t>
            </a:r>
          </a:p>
          <a:p>
            <a:pPr marL="177800" indent="-177800" algn="r">
              <a:buFont typeface="Arial" pitchFamily="34" charset="0"/>
              <a:buChar char="•"/>
            </a:pPr>
            <a:r>
              <a:rPr lang="pt-BR" sz="2000" dirty="0" smtClean="0"/>
              <a:t>Criar a cultura da medição e do benchmarking no Estado.</a:t>
            </a:r>
          </a:p>
        </p:txBody>
      </p:sp>
      <p:sp>
        <p:nvSpPr>
          <p:cNvPr id="5" name="Forma livre 4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Imagem 5" descr="C:\Users\PENTAGONO\Pictures\Logomarcas\sebra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33353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15829"/>
              </p:ext>
            </p:extLst>
          </p:nvPr>
        </p:nvGraphicFramePr>
        <p:xfrm>
          <a:off x="323528" y="476672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25"/>
                <a:gridCol w="6678811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ÍNDICE DE INVESTIMENTOS EM CAPACITAÇÃO (sobre</a:t>
                      </a:r>
                      <a:r>
                        <a:rPr kumimoji="0" lang="pt-BR" sz="16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 faturamento</a:t>
                      </a:r>
                      <a:r>
                        <a:rPr kumimoji="0" lang="pt-BR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t-BR" sz="14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37073"/>
              </p:ext>
            </p:extLst>
          </p:nvPr>
        </p:nvGraphicFramePr>
        <p:xfrm>
          <a:off x="467544" y="2276872"/>
          <a:ext cx="813690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1005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Índice de investimento em capacitação (sobre o faturamento)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total investido em capacitação no ano  (em  R$) x  100</a:t>
                      </a:r>
                      <a:endParaRPr lang="pt-BR" sz="1800" u="none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                    Valor total do faturamento no ano</a:t>
                      </a:r>
                      <a:endParaRPr lang="pt-BR" sz="1800" b="1" u="sng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707904" y="3861048"/>
            <a:ext cx="475252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dk1"/>
                </a:solidFill>
              </a:rPr>
              <a:t>Podem ser considerados investimentos em capacitação:</a:t>
            </a:r>
          </a:p>
          <a:p>
            <a:r>
              <a:rPr lang="pt-BR" dirty="0">
                <a:solidFill>
                  <a:schemeClr val="dk1"/>
                </a:solidFill>
              </a:rPr>
              <a:t>a. Participações em cursos e palestras (interna ou externamente).</a:t>
            </a:r>
          </a:p>
          <a:p>
            <a:r>
              <a:rPr lang="pt-BR" dirty="0">
                <a:solidFill>
                  <a:schemeClr val="dk1"/>
                </a:solidFill>
              </a:rPr>
              <a:t>b. O valor  das  </a:t>
            </a:r>
            <a:r>
              <a:rPr lang="pt-BR" dirty="0"/>
              <a:t>horas investidas internamente (realizados in </a:t>
            </a:r>
            <a:r>
              <a:rPr lang="pt-BR" dirty="0" err="1"/>
              <a:t>company</a:t>
            </a:r>
            <a:r>
              <a:rPr lang="pt-BR" dirty="0"/>
              <a:t>).</a:t>
            </a:r>
          </a:p>
        </p:txBody>
      </p:sp>
      <p:sp>
        <p:nvSpPr>
          <p:cNvPr id="6" name="Texto Explicativo 2 5"/>
          <p:cNvSpPr/>
          <p:nvPr/>
        </p:nvSpPr>
        <p:spPr>
          <a:xfrm>
            <a:off x="4067944" y="1643090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619"/>
              <a:gd name="adj6" fmla="val -22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pic>
        <p:nvPicPr>
          <p:cNvPr id="8" name="Imagem 7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57" y="6306719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12979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1474"/>
              </p:ext>
            </p:extLst>
          </p:nvPr>
        </p:nvGraphicFramePr>
        <p:xfrm>
          <a:off x="539552" y="908720"/>
          <a:ext cx="8352928" cy="520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INVESTIMENTO EM CAPACITAÇÃO </a:t>
                      </a:r>
                    </a:p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horas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 capita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Avaliar  o  quanto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empresa investe na capacitação e desenvolvimento de seus colaboradores  individualmente.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Registros de capacitações realizadas em horas de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trabalho </a:t>
                      </a:r>
                    </a:p>
                    <a:p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Registro do número médio  de colaboradores no período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pt-BR" sz="1400" baseline="0" dirty="0" smtClean="0"/>
                        <a:t>Levantar  o número de horas investidas em capacitação nos últimos 12 meses.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sz="1400" baseline="0" dirty="0" smtClean="0"/>
                        <a:t>Levantar o número de colaboradores no mesmo período (média).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pt-BR" sz="1400" baseline="0" dirty="0" smtClean="0"/>
                        <a:t>Aplicar a seguinte fórmula:</a:t>
                      </a:r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endParaRPr lang="pt-BR" sz="1400" baseline="0" dirty="0" smtClean="0"/>
                    </a:p>
                    <a:p>
                      <a:pPr marL="342900" indent="-342900">
                        <a:buNone/>
                      </a:pPr>
                      <a:r>
                        <a:rPr lang="pt-BR" sz="1400" baseline="0" dirty="0" err="1" smtClean="0">
                          <a:solidFill>
                            <a:schemeClr val="tx1"/>
                          </a:solidFill>
                        </a:rPr>
                        <a:t>Obs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: incluir horas de capacitação interna e externa</a:t>
                      </a:r>
                      <a:r>
                        <a:rPr lang="pt-BR" sz="1400" baseline="0" dirty="0" smtClean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mostra o quanto a empresa investiu em horas de capacitação por funcionário no período.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 este resultado com o índice setorial.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6402600" cy="10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39552" y="118373"/>
            <a:ext cx="8424936" cy="646331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Gestão de Pessoas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PENTAGONO\AppData\Local\Microsoft\Windows\Temporary Internet Files\Low\Content.IE5\YC287OUS\j043381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18373"/>
            <a:ext cx="642372" cy="64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44114"/>
              </p:ext>
            </p:extLst>
          </p:nvPr>
        </p:nvGraphicFramePr>
        <p:xfrm>
          <a:off x="467544" y="404664"/>
          <a:ext cx="83529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INVESTIMENTO EM CAPACITAÇÃO </a:t>
                      </a:r>
                    </a:p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horas</a:t>
                      </a:r>
                      <a:r>
                        <a:rPr kumimoji="0"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 capita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83003"/>
              </p:ext>
            </p:extLst>
          </p:nvPr>
        </p:nvGraphicFramePr>
        <p:xfrm>
          <a:off x="467544" y="2276872"/>
          <a:ext cx="813690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1005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Índice de investimento em capacitação (horas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per capita)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total de horas investidas em capacitação </a:t>
                      </a:r>
                      <a:r>
                        <a:rPr lang="pt-BR" sz="1800" u="sng" baseline="0" dirty="0" err="1" smtClean="0">
                          <a:solidFill>
                            <a:schemeClr val="tx1"/>
                          </a:solidFill>
                        </a:rPr>
                        <a:t>últ</a:t>
                      </a:r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. 12 meses</a:t>
                      </a:r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                    Número médio de colaboradores nos </a:t>
                      </a:r>
                      <a:r>
                        <a:rPr lang="pt-BR" sz="1800" b="1" u="none" baseline="0" dirty="0" err="1" smtClean="0">
                          <a:solidFill>
                            <a:schemeClr val="tx1"/>
                          </a:solidFill>
                        </a:rPr>
                        <a:t>últ</a:t>
                      </a:r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. 12 meses</a:t>
                      </a:r>
                      <a:endParaRPr lang="pt-BR" sz="1800" b="1" u="sng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923928" y="4221088"/>
            <a:ext cx="4572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pt-BR" dirty="0" err="1"/>
              <a:t>Obs</a:t>
            </a:r>
            <a:r>
              <a:rPr lang="pt-BR" dirty="0"/>
              <a:t>: incluir horas de capacitação interna e externa</a:t>
            </a:r>
          </a:p>
        </p:txBody>
      </p:sp>
      <p:sp>
        <p:nvSpPr>
          <p:cNvPr id="6" name="Texto Explicativo 2 5"/>
          <p:cNvSpPr/>
          <p:nvPr/>
        </p:nvSpPr>
        <p:spPr>
          <a:xfrm>
            <a:off x="4067944" y="1643090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619"/>
              <a:gd name="adj6" fmla="val -22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pic>
        <p:nvPicPr>
          <p:cNvPr id="8" name="Imagem 7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617" y="6319446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03" y="616440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68045"/>
              </p:ext>
            </p:extLst>
          </p:nvPr>
        </p:nvGraphicFramePr>
        <p:xfrm>
          <a:off x="539552" y="692696"/>
          <a:ext cx="8352928" cy="608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6247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despesas com RH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98336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Avaliar  o grau de comprometimento do faturamento da empresa em relação à despesa com recursos humanos próprios ou terceirizados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</a:t>
                      </a: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usto de Produção da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Empresa).</a:t>
                      </a:r>
                      <a:endParaRPr kumimoji="0" lang="pt-B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Demonstrativo de resultados – DRE, Balancetes.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3815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</a:tr>
              <a:tr h="3685186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Levantar o valor total despendido com recursos humanos próprio e terceirizado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(últimos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 meses)</a:t>
                      </a: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Apurar o valor  do faturamento da empresa no mesmo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período.</a:t>
                      </a:r>
                      <a:endParaRPr kumimoji="0" lang="pt-B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Aplicar a seguinte fórmula:</a:t>
                      </a:r>
                    </a:p>
                    <a:p>
                      <a:pPr marL="342900" indent="-342900">
                        <a:buNone/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Podem ser considerados como despesas com pessoal: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Salários mais encargos sociais;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Remuneração</a:t>
                      </a:r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dos sócios na gestão da empresa (pró-labore)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Bonificações concedidas;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Férias e 13º salário.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Auxílio-alimentação.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Comissões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Planos de saúde/previdência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Benefícios concedidos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Participação em resultados.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kumimoji="0" lang="pt-BR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Outros custos: terceirização, PJ (CLT, PJ), estagiários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743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um índice que mostra o percentual  de comprometimento das receitas da empresa para manter sua estrutura de pessoal.</a:t>
                      </a:r>
                    </a:p>
                    <a:p>
                      <a:r>
                        <a:rPr kumimoji="0"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Comparar este resultado com o índice setorial. Quanto menor, melhor o desempenho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400" dirty="0"/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7544" y="44624"/>
            <a:ext cx="8424936" cy="646331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Gestão de Pessoas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PENTAGONO\AppData\Local\Microsoft\Windows\Temporary Internet Files\Low\Content.IE5\YC287OUS\j04338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642372" cy="64237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775" y="3212976"/>
            <a:ext cx="7488832" cy="106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39286"/>
              </p:ext>
            </p:extLst>
          </p:nvPr>
        </p:nvGraphicFramePr>
        <p:xfrm>
          <a:off x="395536" y="404664"/>
          <a:ext cx="8352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despesas com RH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484645" y="3416295"/>
            <a:ext cx="6184855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dk1"/>
                </a:solidFill>
              </a:rPr>
              <a:t>Podem ser considerados como despesas com pessoal:</a:t>
            </a:r>
          </a:p>
          <a:p>
            <a:pPr marL="342900" indent="-342900">
              <a:buAutoNum type="alphaLcPeriod"/>
            </a:pPr>
            <a:r>
              <a:rPr lang="pt-BR" sz="1400" dirty="0" smtClean="0">
                <a:solidFill>
                  <a:schemeClr val="dk1"/>
                </a:solidFill>
              </a:rPr>
              <a:t>Salários </a:t>
            </a:r>
            <a:r>
              <a:rPr lang="pt-BR" sz="1400" dirty="0">
                <a:solidFill>
                  <a:schemeClr val="dk1"/>
                </a:solidFill>
              </a:rPr>
              <a:t>mais encargos sociais</a:t>
            </a:r>
            <a:r>
              <a:rPr lang="pt-BR" sz="1400" dirty="0" smtClean="0">
                <a:solidFill>
                  <a:schemeClr val="dk1"/>
                </a:solidFill>
              </a:rPr>
              <a:t>;</a:t>
            </a:r>
          </a:p>
          <a:p>
            <a:pPr marL="342900" indent="-342900">
              <a:buAutoNum type="alphaLcPeriod"/>
            </a:pPr>
            <a:r>
              <a:rPr lang="pt-BR" sz="1400" dirty="0" smtClean="0">
                <a:solidFill>
                  <a:schemeClr val="dk1"/>
                </a:solidFill>
              </a:rPr>
              <a:t>Remuneração efetivamente paga a  sócios na gestão da empresa (pró-labore).</a:t>
            </a:r>
            <a:endParaRPr lang="pt-BR" sz="1400" dirty="0">
              <a:solidFill>
                <a:schemeClr val="dk1"/>
              </a:solidFill>
            </a:endParaRPr>
          </a:p>
          <a:p>
            <a:r>
              <a:rPr lang="pt-BR" sz="1400" dirty="0">
                <a:solidFill>
                  <a:schemeClr val="dk1"/>
                </a:solidFill>
              </a:rPr>
              <a:t>c</a:t>
            </a:r>
            <a:r>
              <a:rPr lang="pt-BR" sz="1400" dirty="0" smtClean="0">
                <a:solidFill>
                  <a:schemeClr val="dk1"/>
                </a:solidFill>
              </a:rPr>
              <a:t>. </a:t>
            </a:r>
            <a:r>
              <a:rPr lang="pt-BR" sz="1400" dirty="0">
                <a:solidFill>
                  <a:schemeClr val="dk1"/>
                </a:solidFill>
              </a:rPr>
              <a:t>Bonificações concedidas;</a:t>
            </a:r>
          </a:p>
          <a:p>
            <a:r>
              <a:rPr lang="pt-BR" sz="1400" dirty="0">
                <a:solidFill>
                  <a:schemeClr val="dk1"/>
                </a:solidFill>
              </a:rPr>
              <a:t>d</a:t>
            </a:r>
            <a:r>
              <a:rPr lang="pt-BR" sz="1400" dirty="0" smtClean="0">
                <a:solidFill>
                  <a:schemeClr val="dk1"/>
                </a:solidFill>
              </a:rPr>
              <a:t>. </a:t>
            </a:r>
            <a:r>
              <a:rPr lang="pt-BR" sz="1400" dirty="0">
                <a:solidFill>
                  <a:schemeClr val="dk1"/>
                </a:solidFill>
              </a:rPr>
              <a:t>Férias e 13º salário.</a:t>
            </a:r>
          </a:p>
          <a:p>
            <a:r>
              <a:rPr lang="pt-BR" sz="1400" dirty="0">
                <a:solidFill>
                  <a:schemeClr val="dk1"/>
                </a:solidFill>
              </a:rPr>
              <a:t>e</a:t>
            </a:r>
            <a:r>
              <a:rPr lang="pt-BR" sz="1400" dirty="0" smtClean="0">
                <a:solidFill>
                  <a:schemeClr val="dk1"/>
                </a:solidFill>
              </a:rPr>
              <a:t>. </a:t>
            </a:r>
            <a:r>
              <a:rPr lang="pt-BR" sz="1400" dirty="0">
                <a:solidFill>
                  <a:schemeClr val="dk1"/>
                </a:solidFill>
              </a:rPr>
              <a:t>Auxílio-alimentação.</a:t>
            </a:r>
          </a:p>
          <a:p>
            <a:r>
              <a:rPr lang="pt-BR" sz="1400" dirty="0">
                <a:solidFill>
                  <a:schemeClr val="dk1"/>
                </a:solidFill>
              </a:rPr>
              <a:t>f</a:t>
            </a:r>
            <a:r>
              <a:rPr lang="pt-BR" sz="1400" dirty="0" smtClean="0">
                <a:solidFill>
                  <a:schemeClr val="dk1"/>
                </a:solidFill>
              </a:rPr>
              <a:t>. </a:t>
            </a:r>
            <a:r>
              <a:rPr lang="pt-BR" sz="1400" dirty="0">
                <a:solidFill>
                  <a:schemeClr val="dk1"/>
                </a:solidFill>
              </a:rPr>
              <a:t>Comissões</a:t>
            </a:r>
          </a:p>
          <a:p>
            <a:r>
              <a:rPr lang="pt-BR" sz="1400" dirty="0">
                <a:solidFill>
                  <a:schemeClr val="dk1"/>
                </a:solidFill>
              </a:rPr>
              <a:t>g</a:t>
            </a:r>
            <a:r>
              <a:rPr lang="pt-BR" sz="1400" dirty="0" smtClean="0">
                <a:solidFill>
                  <a:schemeClr val="dk1"/>
                </a:solidFill>
              </a:rPr>
              <a:t>. </a:t>
            </a:r>
            <a:r>
              <a:rPr lang="pt-BR" sz="1400" dirty="0">
                <a:solidFill>
                  <a:schemeClr val="dk1"/>
                </a:solidFill>
              </a:rPr>
              <a:t>Planos de saúde/previdência</a:t>
            </a:r>
          </a:p>
          <a:p>
            <a:r>
              <a:rPr lang="pt-BR" sz="1400" dirty="0">
                <a:solidFill>
                  <a:schemeClr val="dk1"/>
                </a:solidFill>
              </a:rPr>
              <a:t>h</a:t>
            </a:r>
            <a:r>
              <a:rPr lang="pt-BR" sz="1400" dirty="0" smtClean="0">
                <a:solidFill>
                  <a:schemeClr val="dk1"/>
                </a:solidFill>
              </a:rPr>
              <a:t>. </a:t>
            </a:r>
            <a:r>
              <a:rPr lang="pt-BR" sz="1400" dirty="0">
                <a:solidFill>
                  <a:schemeClr val="dk1"/>
                </a:solidFill>
              </a:rPr>
              <a:t>Benefícios concedidos</a:t>
            </a:r>
          </a:p>
          <a:p>
            <a:r>
              <a:rPr lang="pt-BR" sz="1400" dirty="0" smtClean="0">
                <a:solidFill>
                  <a:schemeClr val="dk1"/>
                </a:solidFill>
              </a:rPr>
              <a:t>i. </a:t>
            </a:r>
            <a:r>
              <a:rPr lang="pt-BR" sz="1400" dirty="0">
                <a:solidFill>
                  <a:schemeClr val="dk1"/>
                </a:solidFill>
              </a:rPr>
              <a:t>Participação em resultados.</a:t>
            </a:r>
          </a:p>
          <a:p>
            <a:r>
              <a:rPr lang="pt-BR" sz="1400" dirty="0" smtClean="0">
                <a:solidFill>
                  <a:schemeClr val="dk1"/>
                </a:solidFill>
              </a:rPr>
              <a:t>j</a:t>
            </a:r>
            <a:r>
              <a:rPr lang="pt-BR" sz="1400" dirty="0" smtClean="0">
                <a:solidFill>
                  <a:srgbClr val="FF0000"/>
                </a:solidFill>
              </a:rPr>
              <a:t>. </a:t>
            </a:r>
            <a:r>
              <a:rPr lang="pt-BR" sz="1400" dirty="0" smtClean="0"/>
              <a:t>Outros </a:t>
            </a:r>
            <a:r>
              <a:rPr lang="pt-BR" sz="1400" dirty="0"/>
              <a:t>custos: terceirização, PJ (CLT, PJ), </a:t>
            </a:r>
            <a:r>
              <a:rPr lang="pt-BR" sz="1400" dirty="0" smtClean="0"/>
              <a:t>estagiários.</a:t>
            </a:r>
            <a:endParaRPr lang="pt-BR" sz="1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22030"/>
              </p:ext>
            </p:extLst>
          </p:nvPr>
        </p:nvGraphicFramePr>
        <p:xfrm>
          <a:off x="467544" y="1974550"/>
          <a:ext cx="813690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903"/>
                <a:gridCol w="6183001"/>
              </a:tblGrid>
              <a:tr h="100584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Índice de Despesas com Recursos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Humanos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Valor total  das despesas com recursos humanos no ano x 100</a:t>
                      </a:r>
                    </a:p>
                    <a:p>
                      <a:pPr algn="ctr"/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Valor total do faturamento no ano</a:t>
                      </a:r>
                      <a:endParaRPr lang="pt-BR" sz="1800" b="1" u="sng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o Explicativo 2 7"/>
          <p:cNvSpPr/>
          <p:nvPr/>
        </p:nvSpPr>
        <p:spPr>
          <a:xfrm>
            <a:off x="4067944" y="1340768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619"/>
              <a:gd name="adj6" fmla="val -22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pic>
        <p:nvPicPr>
          <p:cNvPr id="9" name="Imagem 8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616" y="6344472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93131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990701"/>
          <a:ext cx="8352928" cy="517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Rotatividade de Pessoas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 o grau de rotatividade da força de trabalho</a:t>
                      </a:r>
                    </a:p>
                  </a:txBody>
                  <a:tcPr>
                    <a:solidFill>
                      <a:srgbClr val="FFC000">
                        <a:alpha val="41176"/>
                      </a:srgb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Folhas de registro/controles da empresa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rgbClr val="FFC000">
                        <a:alpha val="50980"/>
                      </a:srgb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Apurar o número de admissões no ano.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número de demissões no ano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Levantar o número de empregados no último mês do ano anterior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(dezembro).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Aplicar a seguinte fórmula:</a:t>
                      </a:r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um índice percentual que mostra a taxa de rotatividade de pessoal na empresa.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Comparar este resultado com o índice setorial.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Quanto menor o índice, menor é o impacto da rotatividade de pessoas na empresa.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rgbClr val="FFC000">
                        <a:alpha val="4784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Gestão de Pessoas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5" descr="C:\Users\PENTAGONO\AppData\Local\Microsoft\Windows\Temporary Internet Files\Low\Content.IE5\YC287OUS\j04338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8373"/>
            <a:ext cx="642372" cy="64237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6192374" cy="139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02704"/>
              </p:ext>
            </p:extLst>
          </p:nvPr>
        </p:nvGraphicFramePr>
        <p:xfrm>
          <a:off x="323528" y="404664"/>
          <a:ext cx="8352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Rotatividade de Pessoas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79304"/>
              </p:ext>
            </p:extLst>
          </p:nvPr>
        </p:nvGraphicFramePr>
        <p:xfrm>
          <a:off x="251520" y="1979064"/>
          <a:ext cx="8496944" cy="159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59"/>
                <a:gridCol w="6456585"/>
              </a:tblGrid>
              <a:tr h="1598466">
                <a:tc>
                  <a:txBody>
                    <a:bodyPr/>
                    <a:lstStyle/>
                    <a:p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Índice de Rotatividade Anual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0" u="none" baseline="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pt-BR" sz="1800" b="1" u="sng" baseline="0" dirty="0" smtClean="0">
                          <a:solidFill>
                            <a:schemeClr val="tx1"/>
                          </a:solidFill>
                        </a:rPr>
                        <a:t>Nº Admissões no ano + nº demissões no ano</a:t>
                      </a:r>
                    </a:p>
                    <a:p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pt-BR" sz="1800" b="1" u="sng" baseline="0" dirty="0" smtClean="0">
                          <a:solidFill>
                            <a:schemeClr val="tx1"/>
                          </a:solidFill>
                        </a:rPr>
                        <a:t>                                         2                                    .</a:t>
                      </a:r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      X 100</a:t>
                      </a:r>
                      <a:endParaRPr lang="pt-BR" sz="18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1" u="none" baseline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pt-BR" sz="1600" b="1" u="none" baseline="0" dirty="0" smtClean="0">
                          <a:solidFill>
                            <a:schemeClr val="tx1"/>
                          </a:solidFill>
                        </a:rPr>
                        <a:t>Nº total de Colaboradores (final do ano anterior</a:t>
                      </a:r>
                      <a:r>
                        <a:rPr lang="pt-BR" sz="1600" b="0" u="non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BR" sz="160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Chave esquerda 4"/>
          <p:cNvSpPr/>
          <p:nvPr/>
        </p:nvSpPr>
        <p:spPr>
          <a:xfrm>
            <a:off x="2339752" y="2130225"/>
            <a:ext cx="28803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7883023" y="2130225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olchete duplo 6"/>
          <p:cNvSpPr/>
          <p:nvPr/>
        </p:nvSpPr>
        <p:spPr>
          <a:xfrm>
            <a:off x="2571362" y="2276872"/>
            <a:ext cx="4592926" cy="64807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o Explicativo 2 7"/>
          <p:cNvSpPr/>
          <p:nvPr/>
        </p:nvSpPr>
        <p:spPr>
          <a:xfrm>
            <a:off x="4067944" y="1340768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619"/>
              <a:gd name="adj6" fmla="val -22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sp>
        <p:nvSpPr>
          <p:cNvPr id="9" name="Texto Explicativo 2 8"/>
          <p:cNvSpPr/>
          <p:nvPr/>
        </p:nvSpPr>
        <p:spPr>
          <a:xfrm flipH="1">
            <a:off x="3563888" y="3913544"/>
            <a:ext cx="2050883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9322"/>
              <a:gd name="adj6" fmla="val -192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Período: 31.12.11</a:t>
            </a:r>
          </a:p>
        </p:txBody>
      </p:sp>
      <p:pic>
        <p:nvPicPr>
          <p:cNvPr id="11" name="Imagem 10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617" y="6344408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11706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46821"/>
              </p:ext>
            </p:extLst>
          </p:nvPr>
        </p:nvGraphicFramePr>
        <p:xfrm>
          <a:off x="323528" y="990701"/>
          <a:ext cx="8568952" cy="517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973"/>
                <a:gridCol w="6792979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Investimento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 ações sociais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 o quanto a empresa  aplicou em ações sociais anualmente.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Folhas de registro/controles da empresa; </a:t>
                      </a:r>
                      <a:r>
                        <a:rPr kumimoji="0"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DREs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Apurar o volume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recursos aplicados em ações sociais nos últimos 12 meses(em R$).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Apurar o valor total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faturamento no mesmo período.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Aplicar a seguinte fórmula:</a:t>
                      </a:r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r>
                        <a:rPr lang="pt-BR" sz="1400" baseline="0" dirty="0" smtClean="0"/>
                        <a:t>OBS: considera-se neste item as doações e arrecadações financeiras ou econômicas.  </a:t>
                      </a:r>
                    </a:p>
                    <a:p>
                      <a:pPr marL="177800" indent="-177800"/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resultado é um índice percentual que mostra o quanto a empresa aplicou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 ações de responsabilidade social (retribuição à sociedade).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Comparar este resultado com o índice setorial.</a:t>
                      </a:r>
                    </a:p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Sociedade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818" y="188640"/>
            <a:ext cx="718638" cy="53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8786"/>
              </p:ext>
            </p:extLst>
          </p:nvPr>
        </p:nvGraphicFramePr>
        <p:xfrm>
          <a:off x="2555776" y="3429000"/>
          <a:ext cx="5760640" cy="1008112"/>
        </p:xfrm>
        <a:graphic>
          <a:graphicData uri="http://schemas.openxmlformats.org/drawingml/2006/table">
            <a:tbl>
              <a:tblPr/>
              <a:tblGrid>
                <a:gridCol w="1552264"/>
                <a:gridCol w="4208376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Calibri"/>
                          <a:ea typeface="Times New Roman"/>
                          <a:cs typeface="Times New Roman"/>
                        </a:rPr>
                        <a:t>Índice de investimento em Ações Sociais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Valor total aplicados em ações sociais 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dirty="0" err="1" smtClean="0">
                          <a:latin typeface="Calibri"/>
                          <a:ea typeface="Times New Roman"/>
                          <a:cs typeface="Times New Roman"/>
                        </a:rPr>
                        <a:t>últ</a:t>
                      </a:r>
                      <a:r>
                        <a:rPr lang="pt-BR" sz="1200" dirty="0" smtClean="0">
                          <a:latin typeface="Calibri"/>
                          <a:ea typeface="Times New Roman"/>
                          <a:cs typeface="Times New Roman"/>
                        </a:rPr>
                        <a:t>. 12 meses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X 100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  <a:cs typeface="Times New Roman"/>
                        </a:rPr>
                        <a:t>     Valor do faturamento da empresa últimos 12 meses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Conector reto 10"/>
          <p:cNvCxnSpPr/>
          <p:nvPr/>
        </p:nvCxnSpPr>
        <p:spPr>
          <a:xfrm>
            <a:off x="4211960" y="3861048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43154"/>
              </p:ext>
            </p:extLst>
          </p:nvPr>
        </p:nvGraphicFramePr>
        <p:xfrm>
          <a:off x="395536" y="404664"/>
          <a:ext cx="85689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973"/>
                <a:gridCol w="6792979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Investimento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 ações sociais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26136"/>
              </p:ext>
            </p:extLst>
          </p:nvPr>
        </p:nvGraphicFramePr>
        <p:xfrm>
          <a:off x="251520" y="1979064"/>
          <a:ext cx="8712968" cy="159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33"/>
                <a:gridCol w="6620735"/>
              </a:tblGrid>
              <a:tr h="1598466">
                <a:tc>
                  <a:txBody>
                    <a:bodyPr/>
                    <a:lstStyle/>
                    <a:p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Investimento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em ações sociais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0" u="none" baseline="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endParaRPr lang="pt-BR" sz="1800" b="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b="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600" b="1" u="sng" baseline="0" dirty="0" smtClean="0">
                          <a:solidFill>
                            <a:schemeClr val="tx1"/>
                          </a:solidFill>
                        </a:rPr>
                        <a:t>Valor total dos investimentos em ações sociais – </a:t>
                      </a:r>
                      <a:r>
                        <a:rPr lang="pt-BR" sz="1600" b="1" u="sng" baseline="0" dirty="0" err="1" smtClean="0">
                          <a:solidFill>
                            <a:schemeClr val="tx1"/>
                          </a:solidFill>
                        </a:rPr>
                        <a:t>últ</a:t>
                      </a:r>
                      <a:r>
                        <a:rPr lang="pt-BR" sz="1600" b="1" u="sng" baseline="0" dirty="0" smtClean="0">
                          <a:solidFill>
                            <a:schemeClr val="tx1"/>
                          </a:solidFill>
                        </a:rPr>
                        <a:t>. 12 meses x 100</a:t>
                      </a:r>
                    </a:p>
                    <a:p>
                      <a:r>
                        <a:rPr lang="pt-BR" sz="1600" b="1" u="none" baseline="0" dirty="0" smtClean="0">
                          <a:solidFill>
                            <a:schemeClr val="tx1"/>
                          </a:solidFill>
                        </a:rPr>
                        <a:t>                        Valor total do faturamento no período</a:t>
                      </a:r>
                      <a:endParaRPr lang="pt-BR" sz="160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707904" y="4509120"/>
            <a:ext cx="496855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OBS: considera-se neste item as doações e arrecadações financeiras ou </a:t>
            </a:r>
            <a:r>
              <a:rPr lang="pt-BR" dirty="0" smtClean="0"/>
              <a:t>econômicas. No caso de item econômico, estimar o valor em R$.</a:t>
            </a:r>
            <a:endParaRPr lang="pt-BR" dirty="0"/>
          </a:p>
        </p:txBody>
      </p:sp>
      <p:sp>
        <p:nvSpPr>
          <p:cNvPr id="6" name="Texto Explicativo 2 5"/>
          <p:cNvSpPr/>
          <p:nvPr/>
        </p:nvSpPr>
        <p:spPr>
          <a:xfrm>
            <a:off x="4067944" y="1340768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619"/>
              <a:gd name="adj6" fmla="val -22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pic>
        <p:nvPicPr>
          <p:cNvPr id="8" name="Imagem 7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348747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37" y="6212373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27638"/>
              </p:ext>
            </p:extLst>
          </p:nvPr>
        </p:nvGraphicFramePr>
        <p:xfrm>
          <a:off x="539552" y="990701"/>
          <a:ext cx="8352928" cy="424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 campanhas sociais (beneficiários)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  a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participação da empresa em campanhas  sociais.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Folhas de registro/controles da empresa; 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Levantar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 campanhas em que a empresa participou nos últimos 12 meses.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Levantar o número de beneficiários em cada campanha.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resultado apurado  com as informações setoriais.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Sociedade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818" y="188640"/>
            <a:ext cx="718638" cy="53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26606"/>
              </p:ext>
            </p:extLst>
          </p:nvPr>
        </p:nvGraphicFramePr>
        <p:xfrm>
          <a:off x="2411760" y="3356992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51182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Beneficiários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por campanha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TOTAL DE BENEFICIÁRIOS NAS CAMPANHAS  (ÚLT. 12 MESES)</a:t>
                      </a:r>
                    </a:p>
                    <a:p>
                      <a:pPr algn="ctr"/>
                      <a:r>
                        <a:rPr lang="pt-BR" sz="1200" u="none" baseline="0" dirty="0" smtClean="0">
                          <a:solidFill>
                            <a:schemeClr val="tx1"/>
                          </a:solidFill>
                        </a:rPr>
                        <a:t>TOTAL DE CAMPANHAS (NOS ÚLT. 12 MESES)</a:t>
                      </a:r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2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611560" y="1340768"/>
            <a:ext cx="7776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Benefícios: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Para as empresas</a:t>
            </a:r>
            <a:r>
              <a:rPr lang="pt-BR" sz="2000" dirty="0" smtClean="0"/>
              <a:t> </a:t>
            </a:r>
            <a:r>
              <a:rPr lang="pt-BR" sz="2000" b="1" dirty="0" smtClean="0"/>
              <a:t>que participam do Projeto</a:t>
            </a:r>
            <a:r>
              <a:rPr lang="pt-BR" sz="2000" dirty="0" smtClean="0"/>
              <a:t>:</a:t>
            </a:r>
          </a:p>
          <a:p>
            <a:pPr marL="177800" indent="-177800"/>
            <a:endParaRPr lang="pt-BR" sz="2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Maior assertividade na análise dos indicadores da empresa.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Melhor tomada de decisões, subsidiada por parâmetros setoriais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Criação da cultura da medição do desempenho na organização.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Adoção de práticas  padronizadas de coleta e tratamento dos indicadores  – guia de referência.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Cumprimento de requisitos previstos nos processos de premiação (Prêmio MPE) e certificação.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Melhoria da competitividade da empresa.</a:t>
            </a:r>
          </a:p>
          <a:p>
            <a:pPr marL="177800" indent="-177800">
              <a:buFont typeface="Arial" pitchFamily="34" charset="0"/>
              <a:buChar char="•"/>
            </a:pPr>
            <a:endParaRPr lang="pt-BR" sz="2000" dirty="0" smtClean="0"/>
          </a:p>
          <a:p>
            <a:pPr marL="177800" indent="-177800">
              <a:buFont typeface="Arial" pitchFamily="34" charset="0"/>
              <a:buChar char="•"/>
            </a:pPr>
            <a:endParaRPr lang="pt-BR" sz="2000" dirty="0" smtClean="0"/>
          </a:p>
        </p:txBody>
      </p:sp>
      <p:sp>
        <p:nvSpPr>
          <p:cNvPr id="7" name="Forma livre 6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m 4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5705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06212"/>
              </p:ext>
            </p:extLst>
          </p:nvPr>
        </p:nvGraphicFramePr>
        <p:xfrm>
          <a:off x="467544" y="476672"/>
          <a:ext cx="8352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 campanhas sociais (beneficiários)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19018"/>
              </p:ext>
            </p:extLst>
          </p:nvPr>
        </p:nvGraphicFramePr>
        <p:xfrm>
          <a:off x="539552" y="2780928"/>
          <a:ext cx="81369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49"/>
                <a:gridCol w="602235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Beneficiários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por campanha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TOTAL DE BENEFICIÁRIOS NAS CAMPANHAS  (ÚLT. 12 MESES)</a:t>
                      </a:r>
                    </a:p>
                    <a:p>
                      <a:pPr algn="ctr"/>
                      <a:r>
                        <a:rPr lang="pt-BR" sz="1800" u="none" baseline="0" dirty="0" smtClean="0">
                          <a:solidFill>
                            <a:schemeClr val="tx1"/>
                          </a:solidFill>
                        </a:rPr>
                        <a:t>TOTAL DE CAMPANHAS (NOS ÚLT. 12 MESES)</a:t>
                      </a:r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8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o Explicativo 2 4"/>
          <p:cNvSpPr/>
          <p:nvPr/>
        </p:nvSpPr>
        <p:spPr>
          <a:xfrm>
            <a:off x="4499992" y="1772816"/>
            <a:ext cx="28083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619"/>
              <a:gd name="adj6" fmla="val -228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127" y="6125279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59247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990701"/>
          <a:ext cx="8352928" cy="458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Inclusão Digital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Avaliar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esforço da empresa em incluir pessoas  da sociedade digitalmente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Folhas de registro/controles da empresa; 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011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1886867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Levantar quais programas a empresa possui  ou que ela apoia e que possibilitam a inclusão digital.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Levantar o número de beneficiários de cada programa nos últimos 12 meses.</a:t>
                      </a: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r>
                        <a:rPr lang="pt-BR" sz="1400" baseline="0" dirty="0" smtClean="0"/>
                        <a:t>OBS: os programas de inclusão digital poderão ser cursos, treinamentos, capacitações para formação de pessoas da sociedade que não tenham acesso às tecnologias da informação.</a:t>
                      </a:r>
                    </a:p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4386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Comparar</a:t>
                      </a:r>
                      <a:r>
                        <a:rPr kumimoji="0" lang="pt-B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resultado com as informações setoriais.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 Sociedade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818" y="188640"/>
            <a:ext cx="718638" cy="53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41160"/>
              </p:ext>
            </p:extLst>
          </p:nvPr>
        </p:nvGraphicFramePr>
        <p:xfrm>
          <a:off x="323528" y="2780928"/>
          <a:ext cx="856895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825"/>
                <a:gridCol w="634212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Inclusão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digital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u="sng" baseline="0" dirty="0" smtClean="0">
                          <a:solidFill>
                            <a:schemeClr val="tx1"/>
                          </a:solidFill>
                        </a:rPr>
                        <a:t>TOTAL DE BENEFICIÁRIOS EM PROGRAMAS DE INCLUSÃO DIGITAL  (ÚLT. 12 MESES)</a:t>
                      </a:r>
                    </a:p>
                    <a:p>
                      <a:pPr algn="ctr"/>
                      <a:r>
                        <a:rPr lang="pt-BR" sz="1400" u="none" baseline="0" dirty="0" smtClean="0">
                          <a:solidFill>
                            <a:schemeClr val="tx1"/>
                          </a:solidFill>
                        </a:rPr>
                        <a:t>TOTAL DE PROGRAMAS QUE A EMPRESA APOIA (ÚLT. 12 MESES)</a:t>
                      </a:r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8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95207"/>
              </p:ext>
            </p:extLst>
          </p:nvPr>
        </p:nvGraphicFramePr>
        <p:xfrm>
          <a:off x="395536" y="620688"/>
          <a:ext cx="835292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201"/>
                <a:gridCol w="6621727"/>
              </a:tblGrid>
              <a:tr h="343067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Inclusão Digital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 Explicativo 2 3"/>
          <p:cNvSpPr/>
          <p:nvPr/>
        </p:nvSpPr>
        <p:spPr>
          <a:xfrm flipH="1">
            <a:off x="4067944" y="3869299"/>
            <a:ext cx="302433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558"/>
              <a:gd name="adj6" fmla="val -199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pic>
        <p:nvPicPr>
          <p:cNvPr id="6" name="Imagem 5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617" y="6068752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43" y="5907847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24124"/>
              </p:ext>
            </p:extLst>
          </p:nvPr>
        </p:nvGraphicFramePr>
        <p:xfrm>
          <a:off x="467543" y="990698"/>
          <a:ext cx="8424935" cy="575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HORAS FATURADAS - IMPLANTAÇÃO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Medir o desempenho da equipe de implantação, avaliando o quanto ela gera de receita (faturamento) em  atendimentos realizados junto aos clientes da empresa.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Demonstra a  taxa de ocupação da equipe de implantação.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Registros</a:t>
                      </a:r>
                      <a:r>
                        <a:rPr lang="pt-BR" sz="1400" baseline="0" dirty="0" smtClean="0"/>
                        <a:t> de controle da equipe de implantação.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16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2236295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t-BR" sz="1400" baseline="0" dirty="0" smtClean="0"/>
                        <a:t>Levantar as horas faturadas relativas à implantação, nos últimos 12 meses.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baseline="0" dirty="0" smtClean="0"/>
                        <a:t>Levantar as horas totais disponíveis da equipe de implantação no período.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baseline="0" dirty="0" smtClean="0"/>
                        <a:t>Aplicar a seguinte  fórmula:</a:t>
                      </a:r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r>
                        <a:rPr lang="pt-BR" sz="1400" u="none" baseline="0" dirty="0" smtClean="0"/>
                        <a:t>OBS: </a:t>
                      </a:r>
                      <a:r>
                        <a:rPr lang="pt-BR" sz="1400" b="1" u="none" baseline="0" dirty="0" smtClean="0"/>
                        <a:t>EXCLUSIVE HORAS DO GERENTE</a:t>
                      </a:r>
                      <a:r>
                        <a:rPr lang="pt-BR" sz="1400" u="none" baseline="0" dirty="0" smtClean="0"/>
                        <a:t>.</a:t>
                      </a:r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793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</a:t>
                      </a:r>
                      <a:r>
                        <a:rPr lang="pt-BR" sz="1400" baseline="0" dirty="0" smtClean="0"/>
                        <a:t> resultado é um índice percentual  que mostra  o desempenho da equipe de implantação.  Quanto maior o índice, melhor o desempenho.</a:t>
                      </a:r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Área PROCESSOS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12850"/>
              </p:ext>
            </p:extLst>
          </p:nvPr>
        </p:nvGraphicFramePr>
        <p:xfrm>
          <a:off x="2267744" y="4437112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51182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de Horas Faturadas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TOTAL DE HORAS FATURADAS DE IMPLANTAÇÃO   X        100</a:t>
                      </a:r>
                      <a:endParaRPr lang="pt-BR" sz="1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TOTAL DE HORAS DISPONÍVEIS DA EQUIPE DE IMPLANTAÇÃO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14816"/>
              </p:ext>
            </p:extLst>
          </p:nvPr>
        </p:nvGraphicFramePr>
        <p:xfrm>
          <a:off x="323528" y="692696"/>
          <a:ext cx="8424935" cy="43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HORAS FATURADAS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75483"/>
              </p:ext>
            </p:extLst>
          </p:nvPr>
        </p:nvGraphicFramePr>
        <p:xfrm>
          <a:off x="467544" y="1916832"/>
          <a:ext cx="813690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48"/>
                <a:gridCol w="6022356"/>
              </a:tblGrid>
              <a:tr h="1296144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Horas Faturadas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sng" dirty="0" smtClean="0">
                          <a:solidFill>
                            <a:schemeClr val="tx1"/>
                          </a:solidFill>
                        </a:rPr>
                        <a:t>TOTAL DE HORAS FATURADAS DE IMPLANTAÇÃO   X        100</a:t>
                      </a:r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none" dirty="0" smtClean="0">
                          <a:solidFill>
                            <a:schemeClr val="tx1"/>
                          </a:solidFill>
                        </a:rPr>
                        <a:t>TOTAL DE HORAS DISPONÍVEIS DA EQUIPE DE IMPLANTAÇÃO</a:t>
                      </a:r>
                      <a:endParaRPr lang="pt-BR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o Explicativo 2 3"/>
          <p:cNvSpPr/>
          <p:nvPr/>
        </p:nvSpPr>
        <p:spPr>
          <a:xfrm flipH="1">
            <a:off x="3131840" y="3293235"/>
            <a:ext cx="302433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558"/>
              <a:gd name="adj6" fmla="val -199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sp>
        <p:nvSpPr>
          <p:cNvPr id="5" name="Retângulo 4"/>
          <p:cNvSpPr/>
          <p:nvPr/>
        </p:nvSpPr>
        <p:spPr>
          <a:xfrm>
            <a:off x="5220072" y="4572294"/>
            <a:ext cx="33040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OBS: </a:t>
            </a:r>
            <a:r>
              <a:rPr lang="pt-BR" b="1" dirty="0" smtClean="0"/>
              <a:t>Exclusive horas do gerente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800" y="6229469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58178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23888"/>
              </p:ext>
            </p:extLst>
          </p:nvPr>
        </p:nvGraphicFramePr>
        <p:xfrm>
          <a:off x="446972" y="764704"/>
          <a:ext cx="8424935" cy="595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RETRABALHO - DESENVOLVIMENTO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 a qualidade do processo de desenvolvimento, avaliando o esforço da equipe de desenvolvimento  na correção de </a:t>
                      </a:r>
                      <a:r>
                        <a:rPr kumimoji="0" lang="pt-BR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não-conformidades</a:t>
                      </a: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produto  já entregue ao cliente interno ou externo.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Registros de controle da equipe de desenvolvimento. 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16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2357336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t-BR" sz="1400" baseline="0" dirty="0" smtClean="0"/>
                        <a:t>Levantar as horas gastas  com retrabalho pela equipe de desenvolvimento (</a:t>
                      </a:r>
                      <a:r>
                        <a:rPr lang="pt-BR" sz="1400" baseline="0" dirty="0" err="1" smtClean="0"/>
                        <a:t>últ</a:t>
                      </a:r>
                      <a:r>
                        <a:rPr lang="pt-BR" sz="1400" baseline="0" dirty="0" smtClean="0"/>
                        <a:t>. 12 meses).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baseline="0" dirty="0" smtClean="0"/>
                        <a:t>Levantar as horas totais disponíveis da equipe de desenvolvimento no período.</a:t>
                      </a:r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b="1" u="none" baseline="0" dirty="0" smtClean="0"/>
                    </a:p>
                    <a:p>
                      <a:pPr marL="177800" indent="-177800"/>
                      <a:endParaRPr lang="pt-BR" sz="1400" b="1" u="none" baseline="0" dirty="0" smtClean="0"/>
                    </a:p>
                    <a:p>
                      <a:pPr marL="177800" indent="-177800"/>
                      <a:r>
                        <a:rPr lang="pt-BR" sz="1400" b="1" u="none" baseline="0" dirty="0" smtClean="0"/>
                        <a:t>Conceito de RETRABALHO</a:t>
                      </a:r>
                      <a:r>
                        <a:rPr lang="pt-BR" sz="1400" u="none" baseline="0" dirty="0" smtClean="0"/>
                        <a:t>: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pt-BR" sz="1400" u="none" baseline="0" dirty="0" smtClean="0"/>
                        <a:t>Tempo gasto na correção  de  Bugs ou não conformidades, após a entrega do produto.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pt-BR" sz="1400" u="none" baseline="0" dirty="0" smtClean="0"/>
                        <a:t>Bug: é a correção de uma não conformidade num produto que já foi entregue pela equipe de desenvolvimento, internamente (ex. a P.O) ou identificado pelo cliente final.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793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 o resultado </a:t>
                      </a:r>
                      <a:r>
                        <a:rPr lang="pt-BR" sz="1400" baseline="0" dirty="0" smtClean="0"/>
                        <a:t> percentual de horas  da equipe de desenvolvimento  na correção de não conformidades.</a:t>
                      </a:r>
                      <a:endParaRPr lang="pt-BR" sz="1400" dirty="0" smtClean="0"/>
                    </a:p>
                    <a:p>
                      <a:r>
                        <a:rPr lang="pt-BR" sz="1400" dirty="0" smtClean="0"/>
                        <a:t>Quant</a:t>
                      </a:r>
                      <a:r>
                        <a:rPr lang="pt-BR" sz="1400" baseline="0" dirty="0" smtClean="0"/>
                        <a:t>o menor o índice, melhor é o desempenho da equipe de desenvolvimento.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84346"/>
            <a:ext cx="84249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Área PROCESSOS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46441"/>
              </p:ext>
            </p:extLst>
          </p:nvPr>
        </p:nvGraphicFramePr>
        <p:xfrm>
          <a:off x="2195736" y="414908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46321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de Retrabalho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TOTAL    DE    HORAS  GASTAS</a:t>
                      </a:r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 COM RETRABALHO</a:t>
                      </a:r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          X            100</a:t>
                      </a:r>
                      <a:endParaRPr lang="pt-BR" sz="1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TOTAL DE HORAS DISPONÍVEIS DA EQUIPE DE  DESENVOLVIMENTO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11301"/>
              </p:ext>
            </p:extLst>
          </p:nvPr>
        </p:nvGraphicFramePr>
        <p:xfrm>
          <a:off x="323528" y="476672"/>
          <a:ext cx="8496944" cy="43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65"/>
                <a:gridCol w="6792979"/>
              </a:tblGrid>
              <a:tr h="433495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RETRABALHO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60504"/>
              </p:ext>
            </p:extLst>
          </p:nvPr>
        </p:nvGraphicFramePr>
        <p:xfrm>
          <a:off x="251520" y="1628800"/>
          <a:ext cx="864096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943"/>
                <a:gridCol w="6566017"/>
              </a:tblGrid>
              <a:tr h="129614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Retrabalho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u="sng" dirty="0" smtClean="0">
                          <a:solidFill>
                            <a:schemeClr val="tx1"/>
                          </a:solidFill>
                        </a:rPr>
                        <a:t>TOTAL    DE    HORAS  GASTAS</a:t>
                      </a:r>
                      <a:r>
                        <a:rPr lang="pt-BR" sz="1800" u="sng" baseline="0" dirty="0" smtClean="0">
                          <a:solidFill>
                            <a:schemeClr val="tx1"/>
                          </a:solidFill>
                        </a:rPr>
                        <a:t> COM    RETRABALHO</a:t>
                      </a:r>
                      <a:r>
                        <a:rPr lang="pt-BR" sz="1800" u="sng" dirty="0" smtClean="0">
                          <a:solidFill>
                            <a:schemeClr val="tx1"/>
                          </a:solidFill>
                        </a:rPr>
                        <a:t>        X            100</a:t>
                      </a:r>
                      <a:endParaRPr lang="pt-BR" sz="18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800" u="none" dirty="0" smtClean="0">
                          <a:solidFill>
                            <a:schemeClr val="tx1"/>
                          </a:solidFill>
                        </a:rPr>
                        <a:t>TOTAL DE HORAS DISPONÍVEIS DA EQUIPE DE  DESENVOLVIMENTO</a:t>
                      </a:r>
                      <a:endParaRPr lang="pt-BR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o Explicativo 2 3"/>
          <p:cNvSpPr/>
          <p:nvPr/>
        </p:nvSpPr>
        <p:spPr>
          <a:xfrm flipH="1">
            <a:off x="3563888" y="2633903"/>
            <a:ext cx="302433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197"/>
              <a:gd name="adj6" fmla="val -24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15816" y="3573016"/>
            <a:ext cx="5868144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pt-BR" b="1" dirty="0"/>
              <a:t>Conceito de RETRABALHO</a:t>
            </a:r>
            <a:r>
              <a:rPr lang="pt-BR" dirty="0"/>
              <a:t>:</a:t>
            </a:r>
          </a:p>
          <a:p>
            <a:pPr marL="177800" indent="-177800">
              <a:buFontTx/>
              <a:buChar char="-"/>
            </a:pPr>
            <a:r>
              <a:rPr lang="pt-BR" dirty="0"/>
              <a:t>Tempo gasto na correção  de  Bugs ou não conformidades, após a entrega do produto.</a:t>
            </a:r>
          </a:p>
          <a:p>
            <a:pPr marL="177800" indent="-177800">
              <a:buFontTx/>
              <a:buChar char="-"/>
            </a:pPr>
            <a:r>
              <a:rPr lang="pt-BR" dirty="0"/>
              <a:t>Bug: é a correção de uma não conformidade num produto que já foi entregue pela equipe de desenvolvimento, internamente (ex. a P.O) ou identificado pelo cliente final.</a:t>
            </a:r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137" y="6063275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77138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90876"/>
              </p:ext>
            </p:extLst>
          </p:nvPr>
        </p:nvGraphicFramePr>
        <p:xfrm>
          <a:off x="467543" y="990699"/>
          <a:ext cx="8424935" cy="568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NOVAS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FUNCIONALIDADES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86788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Avaliar o quanto a equipe de desenvolvimento  se dedica  na  evolução funcional dos produtos  da empresa.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Registros de controle da equipe</a:t>
                      </a:r>
                      <a:r>
                        <a:rPr lang="pt-BR" sz="1400" baseline="0" dirty="0" smtClean="0"/>
                        <a:t> de desenvolvimento.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8950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2689919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endParaRPr lang="pt-BR" sz="1400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b="1" u="none" baseline="0" dirty="0" smtClean="0"/>
                    </a:p>
                    <a:p>
                      <a:pPr marL="177800" indent="-177800"/>
                      <a:endParaRPr lang="pt-BR" sz="1400" b="1" u="none" baseline="0" dirty="0" smtClean="0"/>
                    </a:p>
                    <a:p>
                      <a:pPr marL="177800" indent="-177800"/>
                      <a:r>
                        <a:rPr lang="pt-BR" sz="1400" b="1" u="none" baseline="0" dirty="0" smtClean="0"/>
                        <a:t>Conceito de  NOVA FUNCIONALIDADE</a:t>
                      </a:r>
                      <a:r>
                        <a:rPr lang="pt-BR" sz="1400" u="none" baseline="0" dirty="0" smtClean="0"/>
                        <a:t>: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pt-BR" sz="1400" u="none" baseline="0" dirty="0" smtClean="0"/>
                        <a:t>Toda alteração, complementação ou desenvolvimento que vise a melhoria do produto ou o atendimento de um novo requisito do cliente.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pt-BR" sz="1400" u="none" baseline="0" dirty="0" smtClean="0"/>
                        <a:t>São horas dedicadas na programação de novas funcionalidades do produto.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pt-BR" sz="1400" u="none" baseline="0" dirty="0" smtClean="0"/>
                        <a:t>Incluem-se nas horas despendidas com a nova funcionalidade:</a:t>
                      </a:r>
                    </a:p>
                    <a:p>
                      <a:pPr marL="177800" indent="0">
                        <a:buFont typeface="Arial" pitchFamily="34" charset="0"/>
                        <a:buChar char="•"/>
                      </a:pPr>
                      <a:r>
                        <a:rPr lang="pt-BR" sz="1400" u="none" baseline="0" dirty="0" smtClean="0"/>
                        <a:t> Projeto e desenvolvimento;</a:t>
                      </a:r>
                    </a:p>
                    <a:p>
                      <a:pPr marL="177800" indent="0">
                        <a:buFont typeface="Arial" pitchFamily="34" charset="0"/>
                        <a:buChar char="•"/>
                      </a:pPr>
                      <a:r>
                        <a:rPr lang="pt-BR" sz="1400" u="none" baseline="0" dirty="0" smtClean="0"/>
                        <a:t> Arquitetura, projeto da funcionalidade;</a:t>
                      </a:r>
                    </a:p>
                    <a:p>
                      <a:pPr marL="177800" indent="0">
                        <a:buFont typeface="Arial" pitchFamily="34" charset="0"/>
                        <a:buChar char="•"/>
                      </a:pPr>
                      <a:r>
                        <a:rPr lang="pt-BR" sz="1400" u="none" baseline="0" dirty="0" smtClean="0"/>
                        <a:t> Testes e ensaios do produto antes da entrega para revisão ou release ao cliente.</a:t>
                      </a:r>
                    </a:p>
                    <a:p>
                      <a:pPr marL="177800" indent="-177800"/>
                      <a:endParaRPr lang="pt-BR" sz="1400" u="none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934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Quant</a:t>
                      </a:r>
                      <a:r>
                        <a:rPr lang="pt-BR" sz="1400" baseline="0" dirty="0" smtClean="0"/>
                        <a:t>o maior o índice, melhor é o desempenho da empresa na inovação de seus produtos.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Área PROCESSOS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54792"/>
              </p:ext>
            </p:extLst>
          </p:nvPr>
        </p:nvGraphicFramePr>
        <p:xfrm>
          <a:off x="2267744" y="3284984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51182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de Novas Funcionalidades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TOTAL DE HORAS GASTAS</a:t>
                      </a:r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 NOVAS FUNCIONALIDADES</a:t>
                      </a:r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   X        100</a:t>
                      </a:r>
                      <a:endParaRPr lang="pt-BR" sz="1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TOTAL DE HORAS DISPONÍVEIS DA EQUIPE DE  DESENVOLVIMENTO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99538"/>
              </p:ext>
            </p:extLst>
          </p:nvPr>
        </p:nvGraphicFramePr>
        <p:xfrm>
          <a:off x="339054" y="1049727"/>
          <a:ext cx="8352928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87"/>
                <a:gridCol w="6182241"/>
              </a:tblGrid>
              <a:tr h="1296144">
                <a:tc>
                  <a:txBody>
                    <a:bodyPr/>
                    <a:lstStyle/>
                    <a:p>
                      <a:endParaRPr lang="pt-B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de Novas Funcionalidades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u="sng" dirty="0" smtClean="0">
                          <a:solidFill>
                            <a:schemeClr val="tx1"/>
                          </a:solidFill>
                        </a:rPr>
                        <a:t>TOTAL DE HORAS GASTAS</a:t>
                      </a:r>
                      <a:r>
                        <a:rPr lang="pt-BR" sz="1600" u="sng" baseline="0" dirty="0" smtClean="0">
                          <a:solidFill>
                            <a:schemeClr val="tx1"/>
                          </a:solidFill>
                        </a:rPr>
                        <a:t> NOVAS FUNCIONALIDADES    </a:t>
                      </a:r>
                      <a:r>
                        <a:rPr lang="pt-BR" sz="1600" u="sng" dirty="0" smtClean="0">
                          <a:solidFill>
                            <a:schemeClr val="tx1"/>
                          </a:solidFill>
                        </a:rPr>
                        <a:t>   X        100</a:t>
                      </a:r>
                      <a:endParaRPr lang="pt-BR" sz="16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u="none" dirty="0" smtClean="0">
                          <a:solidFill>
                            <a:schemeClr val="tx1"/>
                          </a:solidFill>
                        </a:rPr>
                        <a:t>TOTAL DE HORAS DISPONÍVEIS DA EQUIPE DE  DESENVOLVIMENTO</a:t>
                      </a:r>
                      <a:endParaRPr lang="pt-BR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65456"/>
              </p:ext>
            </p:extLst>
          </p:nvPr>
        </p:nvGraphicFramePr>
        <p:xfrm>
          <a:off x="323528" y="404664"/>
          <a:ext cx="8424935" cy="3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NOVAS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FUNCIONALIDADES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 Explicativo 2 3"/>
          <p:cNvSpPr/>
          <p:nvPr/>
        </p:nvSpPr>
        <p:spPr>
          <a:xfrm flipH="1">
            <a:off x="3563888" y="2345871"/>
            <a:ext cx="302433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197"/>
              <a:gd name="adj6" fmla="val -24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95736" y="3268043"/>
            <a:ext cx="646246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pt-BR" sz="1600" b="1" dirty="0"/>
              <a:t>Conceito de  NOVA FUNCIONALIDADE</a:t>
            </a:r>
            <a:r>
              <a:rPr lang="pt-BR" sz="1600" dirty="0"/>
              <a:t>:</a:t>
            </a:r>
          </a:p>
          <a:p>
            <a:pPr marL="177800" indent="-177800">
              <a:buFontTx/>
              <a:buChar char="-"/>
            </a:pPr>
            <a:r>
              <a:rPr lang="pt-BR" sz="1600" dirty="0"/>
              <a:t>Toda alteração, complementação ou desenvolvimento que vise a melhoria do produto ou o atendimento de um novo requisito do cliente.</a:t>
            </a:r>
          </a:p>
          <a:p>
            <a:pPr marL="177800" indent="-177800">
              <a:buFontTx/>
              <a:buChar char="-"/>
            </a:pPr>
            <a:r>
              <a:rPr lang="pt-BR" sz="1600" dirty="0"/>
              <a:t>São horas dedicadas na programação de novas funcionalidades do produto.</a:t>
            </a:r>
          </a:p>
          <a:p>
            <a:pPr marL="177800" indent="-177800">
              <a:buFontTx/>
              <a:buChar char="-"/>
            </a:pPr>
            <a:r>
              <a:rPr lang="pt-BR" sz="1600" dirty="0"/>
              <a:t>Incluem-se nas horas despendidas com a nova funcionalidade:</a:t>
            </a:r>
          </a:p>
          <a:p>
            <a:pPr marL="177800" indent="0">
              <a:buFont typeface="Arial" pitchFamily="34" charset="0"/>
              <a:buChar char="•"/>
            </a:pPr>
            <a:r>
              <a:rPr lang="pt-BR" sz="1600" dirty="0"/>
              <a:t> Projeto e desenvolvimento;</a:t>
            </a:r>
          </a:p>
          <a:p>
            <a:pPr marL="177800" indent="0">
              <a:buFont typeface="Arial" pitchFamily="34" charset="0"/>
              <a:buChar char="•"/>
            </a:pPr>
            <a:r>
              <a:rPr lang="pt-BR" sz="1600" dirty="0"/>
              <a:t> Arquitetura, projeto da funcionalidade;</a:t>
            </a:r>
          </a:p>
          <a:p>
            <a:pPr marL="177800" indent="0">
              <a:buFont typeface="Arial" pitchFamily="34" charset="0"/>
              <a:buChar char="•"/>
            </a:pPr>
            <a:r>
              <a:rPr lang="pt-BR" sz="1600" dirty="0"/>
              <a:t> Testes e ensaios do produto antes da entrega para revisão ou release ao cliente.</a:t>
            </a:r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567" y="6188030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68" y="6188030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7906"/>
              </p:ext>
            </p:extLst>
          </p:nvPr>
        </p:nvGraphicFramePr>
        <p:xfrm>
          <a:off x="467543" y="990699"/>
          <a:ext cx="8424935" cy="532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CONFORMIDADE COM PRAZO DE ENTREGA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86788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Identificar se a equipe  de suporte está resolvendo os pedidos dos clientes dentro dos prazos acordados.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Registros de controle da equipe</a:t>
                      </a:r>
                      <a:r>
                        <a:rPr lang="pt-BR" sz="1400" baseline="0" dirty="0" smtClean="0"/>
                        <a:t> de suporte.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8950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2087969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endParaRPr lang="pt-BR" sz="1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u="none" baseline="0" dirty="0" smtClean="0"/>
                        <a:t>Levantar o número de chamados de clientes atendidos no prazo (últimos 12 meses).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u="none" baseline="0" dirty="0" smtClean="0"/>
                        <a:t>Levantar o número total de chamados de clientes .</a:t>
                      </a:r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r>
                        <a:rPr lang="pt-BR" sz="1400" u="none" baseline="0" dirty="0" smtClean="0"/>
                        <a:t>Observação: </a:t>
                      </a:r>
                      <a:r>
                        <a:rPr lang="pt-BR" sz="1200" u="none" baseline="0" dirty="0" smtClean="0"/>
                        <a:t>Considerar como chamada ao suporte inclusive os contatos de clientes para dirimir dúvidas sobre a utilização do sistema e, também, aqueles que eventualmente gerarem demanda para o setor de desenvolvimento.</a:t>
                      </a:r>
                      <a:endParaRPr lang="pt-BR" sz="1400" u="none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934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Resultado</a:t>
                      </a:r>
                      <a:r>
                        <a:rPr lang="pt-BR" sz="1400" baseline="0" dirty="0" smtClean="0"/>
                        <a:t> percentual  que mostra quantos chamados de clientes são atendidos dentro dos prazos combinados.</a:t>
                      </a:r>
                      <a:endParaRPr lang="pt-BR" sz="1400" dirty="0" smtClean="0"/>
                    </a:p>
                    <a:p>
                      <a:r>
                        <a:rPr lang="pt-BR" sz="1400" dirty="0" smtClean="0"/>
                        <a:t>Quant</a:t>
                      </a:r>
                      <a:r>
                        <a:rPr lang="pt-BR" sz="1400" baseline="0" dirty="0" smtClean="0"/>
                        <a:t>o maior o índice, melhor é o desempenho da empresa no atendimento de pedidos dos clientes.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Área PROCESSOS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57941"/>
              </p:ext>
            </p:extLst>
          </p:nvPr>
        </p:nvGraphicFramePr>
        <p:xfrm>
          <a:off x="2339752" y="4005064"/>
          <a:ext cx="63367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28"/>
                <a:gridCol w="46899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de  Conformidade  Prazo de Entrega - SUPORTE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TOTAL DE CHAMADOS</a:t>
                      </a:r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 DE CLIENTES ATENDIDOS NO PRAZO </a:t>
                      </a:r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  X        100</a:t>
                      </a:r>
                      <a:endParaRPr lang="pt-BR" sz="1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TOTAL DE CHAMADOS</a:t>
                      </a:r>
                      <a:r>
                        <a:rPr lang="pt-BR" sz="1200" u="none" baseline="0" dirty="0" smtClean="0">
                          <a:solidFill>
                            <a:schemeClr val="tx1"/>
                          </a:solidFill>
                        </a:rPr>
                        <a:t> DOS CLIENTES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611560" y="134076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Benefícios: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Para os </a:t>
            </a:r>
            <a:r>
              <a:rPr lang="pt-BR" sz="2000" b="1" dirty="0" err="1" smtClean="0"/>
              <a:t>APLs</a:t>
            </a:r>
            <a:r>
              <a:rPr lang="pt-BR" sz="2000" b="1" dirty="0" smtClean="0"/>
              <a:t>:</a:t>
            </a:r>
            <a:endParaRPr lang="pt-BR" sz="2000" dirty="0" smtClean="0"/>
          </a:p>
          <a:p>
            <a:pPr marL="177800" indent="-177800"/>
            <a:endParaRPr lang="pt-BR" sz="2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Melhor conhecimento da realidade do setor de TI.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Pioneirismo da ação, pois, inexistem práticas similares.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Maior visibilidade para o Setor.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Subsídio a projetos dos </a:t>
            </a:r>
            <a:r>
              <a:rPr lang="pt-BR" sz="2000" dirty="0" err="1" smtClean="0"/>
              <a:t>APLs</a:t>
            </a:r>
            <a:r>
              <a:rPr lang="pt-BR" sz="2000" dirty="0" smtClean="0"/>
              <a:t> e à captação de recursos.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Melhoria da competitividade.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000" dirty="0" smtClean="0"/>
              <a:t>Criação da cultura do benchmarking.</a:t>
            </a:r>
          </a:p>
          <a:p>
            <a:pPr marL="177800" indent="-177800">
              <a:buFont typeface="Arial" pitchFamily="34" charset="0"/>
              <a:buChar char="•"/>
            </a:pPr>
            <a:endParaRPr lang="pt-BR" sz="2000" dirty="0" smtClean="0"/>
          </a:p>
          <a:p>
            <a:pPr marL="177800" indent="-177800">
              <a:buFont typeface="Arial" pitchFamily="34" charset="0"/>
              <a:buChar char="•"/>
            </a:pPr>
            <a:endParaRPr lang="pt-BR" sz="2000" dirty="0" smtClean="0"/>
          </a:p>
        </p:txBody>
      </p:sp>
      <p:sp>
        <p:nvSpPr>
          <p:cNvPr id="4" name="Forma livre 3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m 4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77312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5226"/>
              </p:ext>
            </p:extLst>
          </p:nvPr>
        </p:nvGraphicFramePr>
        <p:xfrm>
          <a:off x="447496" y="1475757"/>
          <a:ext cx="835292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87"/>
                <a:gridCol w="6182241"/>
              </a:tblGrid>
              <a:tr h="108012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de  Conformidade  Prazo de Entrega - SUPORTE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u="sng" dirty="0" smtClean="0">
                          <a:solidFill>
                            <a:schemeClr val="tx1"/>
                          </a:solidFill>
                        </a:rPr>
                        <a:t>TOTAL DE CHAMADOS</a:t>
                      </a:r>
                      <a:r>
                        <a:rPr lang="pt-BR" sz="1600" u="sng" baseline="0" dirty="0" smtClean="0">
                          <a:solidFill>
                            <a:schemeClr val="tx1"/>
                          </a:solidFill>
                        </a:rPr>
                        <a:t> DE CLIENTES ATENDIDOS NO PRAZO </a:t>
                      </a:r>
                      <a:r>
                        <a:rPr lang="pt-BR" sz="1600" u="sng" dirty="0" smtClean="0">
                          <a:solidFill>
                            <a:schemeClr val="tx1"/>
                          </a:solidFill>
                        </a:rPr>
                        <a:t>  X        100</a:t>
                      </a:r>
                      <a:endParaRPr lang="pt-BR" sz="16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600" u="none" dirty="0" smtClean="0">
                          <a:solidFill>
                            <a:schemeClr val="tx1"/>
                          </a:solidFill>
                        </a:rPr>
                        <a:t>TOTAL DE CHAMADOS</a:t>
                      </a:r>
                      <a:r>
                        <a:rPr lang="pt-BR" sz="1600" u="none" baseline="0" dirty="0" smtClean="0">
                          <a:solidFill>
                            <a:schemeClr val="tx1"/>
                          </a:solidFill>
                        </a:rPr>
                        <a:t> DOS CLIENTES</a:t>
                      </a:r>
                      <a:endParaRPr lang="pt-BR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95969"/>
              </p:ext>
            </p:extLst>
          </p:nvPr>
        </p:nvGraphicFramePr>
        <p:xfrm>
          <a:off x="395536" y="476672"/>
          <a:ext cx="8424935" cy="3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ÍNDICE DE CONFORMIDADE COM PRAZO DE ENTREGA - SUPORTE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 Explicativo 2 3"/>
          <p:cNvSpPr/>
          <p:nvPr/>
        </p:nvSpPr>
        <p:spPr>
          <a:xfrm flipH="1">
            <a:off x="3327816" y="2552868"/>
            <a:ext cx="302433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197"/>
              <a:gd name="adj6" fmla="val -24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55428" y="3458986"/>
            <a:ext cx="5809208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/>
            <a:r>
              <a:rPr lang="pt-BR" sz="2000" dirty="0"/>
              <a:t>Observação: </a:t>
            </a:r>
            <a:r>
              <a:rPr lang="pt-BR" dirty="0"/>
              <a:t>Considerar como chamada ao suporte inclusive os contatos de clientes para dirimir dúvidas sobre a utilização do sistema e, também, aqueles que eventualmente gerarem demanda para o setor de desenvolvimento.</a:t>
            </a:r>
            <a:endParaRPr lang="pt-BR" sz="2000" dirty="0"/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36" y="6074226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2" y="6035956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62914"/>
              </p:ext>
            </p:extLst>
          </p:nvPr>
        </p:nvGraphicFramePr>
        <p:xfrm>
          <a:off x="467543" y="990699"/>
          <a:ext cx="8424935" cy="5150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DE CHAMADOS DE SUPORTE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86788">
                <a:tc>
                  <a:txBody>
                    <a:bodyPr/>
                    <a:lstStyle/>
                    <a:p>
                      <a:r>
                        <a:rPr lang="pt-BR" dirty="0" smtClean="0"/>
                        <a:t>Objetivo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Identificar  o número médio de chamados de suporte por cliente.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1176"/>
                      </a:schemeClr>
                    </a:solidFill>
                  </a:tcPr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Fonte dados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Registros de controle da equipe</a:t>
                      </a:r>
                      <a:r>
                        <a:rPr lang="pt-BR" sz="1400" baseline="0" dirty="0" smtClean="0"/>
                        <a:t> de suporte.</a:t>
                      </a:r>
                      <a:endParaRPr lang="pt-BR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8950">
                <a:tc>
                  <a:txBody>
                    <a:bodyPr/>
                    <a:lstStyle/>
                    <a:p>
                      <a:r>
                        <a:rPr lang="pt-BR" dirty="0" smtClean="0"/>
                        <a:t>Período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Anual</a:t>
                      </a:r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980"/>
                      </a:schemeClr>
                    </a:solidFill>
                  </a:tcPr>
                </a:tc>
              </a:tr>
              <a:tr h="2087969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</a:t>
                      </a:r>
                      <a:r>
                        <a:rPr lang="pt-BR" baseline="0" dirty="0" smtClean="0"/>
                        <a:t> de cálculo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/>
                      <a:endParaRPr lang="pt-BR" sz="1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u="none" baseline="0" dirty="0" smtClean="0"/>
                        <a:t>Levantar o número de chamados de clientes atendidos (últimos 12 meses).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1400" u="none" baseline="0" dirty="0" smtClean="0"/>
                        <a:t>Levantar o número total de clientes  atendidos no período.</a:t>
                      </a:r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endParaRPr lang="pt-BR" sz="1400" u="none" baseline="0" dirty="0" smtClean="0"/>
                    </a:p>
                    <a:p>
                      <a:pPr marL="177800" indent="-177800"/>
                      <a:r>
                        <a:rPr lang="pt-BR" sz="1400" b="1" u="none" baseline="0" dirty="0" smtClean="0"/>
                        <a:t>Observação: </a:t>
                      </a:r>
                      <a:r>
                        <a:rPr lang="pt-BR" sz="1200" u="none" baseline="0" dirty="0" smtClean="0"/>
                        <a:t>Considerar como chamada ao suporte inclusive os contatos de clientes para dirimir dúvidas sobre a utilização do sistema e, também, aqueles que eventualmente gerarem demanda para o setor de desenvolvimento.</a:t>
                      </a:r>
                      <a:endParaRPr lang="pt-BR" sz="1400" u="none" baseline="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0934">
                <a:tc>
                  <a:txBody>
                    <a:bodyPr/>
                    <a:lstStyle/>
                    <a:p>
                      <a:r>
                        <a:rPr lang="pt-BR" dirty="0" smtClean="0"/>
                        <a:t>Avaliação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Resultado</a:t>
                      </a:r>
                      <a:r>
                        <a:rPr lang="pt-BR" sz="1400" baseline="0" dirty="0" smtClean="0"/>
                        <a:t> percentual  que mostra o número médio de atendimentos de suporte por cliente.</a:t>
                      </a:r>
                      <a:endParaRPr lang="pt-BR" sz="1400" dirty="0" smtClean="0"/>
                    </a:p>
                    <a:p>
                      <a:endParaRPr lang="pt-BR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118373"/>
            <a:ext cx="84249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Indicadores setoriais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Área PROCESSOS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49628"/>
              </p:ext>
            </p:extLst>
          </p:nvPr>
        </p:nvGraphicFramePr>
        <p:xfrm>
          <a:off x="2339752" y="4005064"/>
          <a:ext cx="633670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28"/>
                <a:gridCol w="46899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de  Conformidade  Prazo de Entrega - SUPORTE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TOTAL DE CHAMADOS</a:t>
                      </a:r>
                      <a:r>
                        <a:rPr lang="pt-BR" sz="1200" u="sng" baseline="0" dirty="0" smtClean="0">
                          <a:solidFill>
                            <a:schemeClr val="tx1"/>
                          </a:solidFill>
                        </a:rPr>
                        <a:t> DE CLIENTES – ÚLT.12 MESES </a:t>
                      </a:r>
                      <a:r>
                        <a:rPr lang="pt-BR" sz="1200" u="sng" dirty="0" smtClean="0">
                          <a:solidFill>
                            <a:schemeClr val="tx1"/>
                          </a:solidFill>
                        </a:rPr>
                        <a:t>  X        100</a:t>
                      </a:r>
                      <a:endParaRPr lang="pt-BR" sz="12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u="none" dirty="0" smtClean="0">
                          <a:solidFill>
                            <a:schemeClr val="tx1"/>
                          </a:solidFill>
                        </a:rPr>
                        <a:t>TOTAL DE</a:t>
                      </a:r>
                      <a:r>
                        <a:rPr lang="pt-BR" sz="1200" u="none" baseline="0" dirty="0" smtClean="0">
                          <a:solidFill>
                            <a:schemeClr val="tx1"/>
                          </a:solidFill>
                        </a:rPr>
                        <a:t> CLIENTES ATENDIDOS NO SUPORTE</a:t>
                      </a:r>
                      <a:endParaRPr lang="pt-B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9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72668"/>
              </p:ext>
            </p:extLst>
          </p:nvPr>
        </p:nvGraphicFramePr>
        <p:xfrm>
          <a:off x="467544" y="2093843"/>
          <a:ext cx="835292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696744"/>
              </a:tblGrid>
              <a:tr h="108012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Médio de Chamados de Suporte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u="sng" dirty="0" smtClean="0">
                          <a:solidFill>
                            <a:schemeClr val="tx1"/>
                          </a:solidFill>
                        </a:rPr>
                        <a:t>TOTAL DE CHAMADOS</a:t>
                      </a:r>
                      <a:r>
                        <a:rPr lang="pt-BR" sz="1600" u="sng" baseline="0" dirty="0" smtClean="0">
                          <a:solidFill>
                            <a:schemeClr val="tx1"/>
                          </a:solidFill>
                        </a:rPr>
                        <a:t> DOS CLIENTES (SUPORTE) – ÚLT. 12 MESES </a:t>
                      </a:r>
                      <a:r>
                        <a:rPr lang="pt-BR" sz="1600" u="sng" dirty="0" smtClean="0">
                          <a:solidFill>
                            <a:schemeClr val="tx1"/>
                          </a:solidFill>
                        </a:rPr>
                        <a:t>  X        100</a:t>
                      </a:r>
                      <a:endParaRPr lang="pt-BR" sz="1600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600" u="none" dirty="0" smtClean="0">
                          <a:solidFill>
                            <a:schemeClr val="tx1"/>
                          </a:solidFill>
                        </a:rPr>
                        <a:t>TOTAL DE </a:t>
                      </a:r>
                      <a:r>
                        <a:rPr lang="pt-BR" sz="1600" u="none" baseline="0" dirty="0" smtClean="0">
                          <a:solidFill>
                            <a:schemeClr val="tx1"/>
                          </a:solidFill>
                        </a:rPr>
                        <a:t>CLIENTES ATENDIDOS NO SUPORTE – ÚLT. 12 MESES</a:t>
                      </a:r>
                      <a:endParaRPr lang="pt-BR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18083"/>
              </p:ext>
            </p:extLst>
          </p:nvPr>
        </p:nvGraphicFramePr>
        <p:xfrm>
          <a:off x="395536" y="476672"/>
          <a:ext cx="8424935" cy="3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/>
                <a:gridCol w="6735411"/>
              </a:tblGrid>
              <a:tr h="383023">
                <a:tc>
                  <a:txBody>
                    <a:bodyPr/>
                    <a:lstStyle/>
                    <a:p>
                      <a:r>
                        <a:rPr lang="pt-BR" dirty="0" smtClean="0"/>
                        <a:t>Indicador</a:t>
                      </a:r>
                      <a:endParaRPr lang="pt-B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r>
                        <a:rPr kumimoji="0" lang="pt-BR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CHAMADOS DE SUPORTE</a:t>
                      </a:r>
                      <a:endParaRPr kumimoji="0" lang="pt-BR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 Explicativo 2 3"/>
          <p:cNvSpPr/>
          <p:nvPr/>
        </p:nvSpPr>
        <p:spPr>
          <a:xfrm flipH="1">
            <a:off x="3347864" y="3170954"/>
            <a:ext cx="3024336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197"/>
              <a:gd name="adj6" fmla="val -248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Período  01.01.12 a 31.12.12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43808" y="4149080"/>
            <a:ext cx="5809208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/>
            <a:r>
              <a:rPr lang="pt-BR" sz="2000" dirty="0"/>
              <a:t>Observação: </a:t>
            </a:r>
            <a:r>
              <a:rPr lang="pt-BR" dirty="0"/>
              <a:t>Considerar como chamada ao suporte inclusive os contatos de clientes para dirimir dúvidas sobre a utilização do sistema e, também, aqueles que eventualmente gerarem demanda para o setor de desenvolvimento.</a:t>
            </a:r>
            <a:endParaRPr lang="pt-BR" sz="2000" dirty="0"/>
          </a:p>
        </p:txBody>
      </p:sp>
      <p:pic>
        <p:nvPicPr>
          <p:cNvPr id="7" name="Imagem 6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36" y="6344472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ITANISHI\AppData\Local\Microsoft\Windows\Temporary Internet Files\Content.IE5\7VGIOFX1\MC90043380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7" y="5986587"/>
            <a:ext cx="585941" cy="5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KITANISHI\AppData\Local\Microsoft\Windows\Temporary Internet Files\Content.IE5\7VGIOFX1\MC900432605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62" y="5958934"/>
            <a:ext cx="668395" cy="6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12979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2" y="188719"/>
            <a:ext cx="7539724" cy="640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64088" y="3212977"/>
            <a:ext cx="377991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Instrumento de coleta de dados</a:t>
            </a: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8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5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44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ixaDeTexto 67"/>
          <p:cNvSpPr txBox="1"/>
          <p:nvPr/>
        </p:nvSpPr>
        <p:spPr>
          <a:xfrm>
            <a:off x="361678" y="1579752"/>
            <a:ext cx="8288038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Cuidados especiais na coleta de dados</a:t>
            </a:r>
          </a:p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(Orientação às empresas)</a:t>
            </a:r>
          </a:p>
          <a:p>
            <a:pPr>
              <a:spcAft>
                <a:spcPts val="600"/>
              </a:spcAft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Ler atentamente as especificações listadas no instrumento de coleta;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Zelar pela fidelidade dos dados informados;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Não “estimar” os dados que compõem os indicadores;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/>
              <a:t>Não responder itens do instrumento de coleta  se houver alguma dúvid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  <a:p>
            <a:pPr>
              <a:spcAft>
                <a:spcPts val="600"/>
              </a:spcAft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</p:txBody>
      </p:sp>
      <p:pic>
        <p:nvPicPr>
          <p:cNvPr id="7171" name="Picture 3" descr="C:\Users\KITANISHI\AppData\Local\Microsoft\Windows\Temporary Internet Files\Content.IE5\VECX797E\MC90043475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1" y="4135664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:\Users\PENTAGONO\Pictures\Logomarcas\sebra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409760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131690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616">
            <a:off x="5209210" y="2449702"/>
            <a:ext cx="3475576" cy="23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4" y="2131680"/>
            <a:ext cx="3555526" cy="24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598">
            <a:off x="616501" y="2681383"/>
            <a:ext cx="3561100" cy="24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22" y="3565054"/>
            <a:ext cx="3945889" cy="267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43259" y="1485602"/>
            <a:ext cx="156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Final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 descr="C:\Users\PENTAGONO\Pictures\Logomarcas\sebrae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555" y="6406109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74045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3" y="2994557"/>
            <a:ext cx="4180694" cy="28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23728" y="1612050"/>
            <a:ext cx="580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Final com os indicadores apurados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11969" y="2566425"/>
            <a:ext cx="3888432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Estrutura:</a:t>
            </a:r>
          </a:p>
          <a:p>
            <a:pPr marL="342900" indent="-342900">
              <a:buAutoNum type="alphaLcPeriod"/>
            </a:pPr>
            <a:r>
              <a:rPr lang="pt-BR" dirty="0" smtClean="0"/>
              <a:t>Introdução</a:t>
            </a:r>
          </a:p>
          <a:p>
            <a:pPr marL="342900" indent="-342900">
              <a:buAutoNum type="alphaLcPeriod"/>
            </a:pPr>
            <a:r>
              <a:rPr lang="pt-BR" dirty="0" smtClean="0"/>
              <a:t>Papéis e responsabilidades</a:t>
            </a:r>
          </a:p>
          <a:p>
            <a:pPr marL="342900" indent="-342900">
              <a:buAutoNum type="alphaLcPeriod"/>
            </a:pPr>
            <a:r>
              <a:rPr lang="pt-BR" dirty="0" smtClean="0"/>
              <a:t>Benefícios </a:t>
            </a:r>
          </a:p>
          <a:p>
            <a:pPr marL="342900" indent="-342900">
              <a:buAutoNum type="alphaLcPeriod"/>
            </a:pPr>
            <a:r>
              <a:rPr lang="pt-BR" dirty="0" smtClean="0"/>
              <a:t>Quadro de indicadores pesquisados</a:t>
            </a:r>
          </a:p>
          <a:p>
            <a:pPr marL="342900" indent="-342900">
              <a:buAutoNum type="alphaLcPeriod"/>
            </a:pPr>
            <a:r>
              <a:rPr lang="pt-BR" dirty="0" smtClean="0"/>
              <a:t>Número de empresas participantes</a:t>
            </a:r>
          </a:p>
          <a:p>
            <a:pPr marL="342900" indent="-342900">
              <a:buAutoNum type="alphaLcPeriod"/>
            </a:pPr>
            <a:r>
              <a:rPr lang="pt-BR" dirty="0" smtClean="0"/>
              <a:t>Dados gerais:</a:t>
            </a:r>
          </a:p>
          <a:p>
            <a:pPr marL="355600"/>
            <a:r>
              <a:rPr lang="pt-BR" dirty="0" smtClean="0"/>
              <a:t>Idade média das empresas</a:t>
            </a:r>
          </a:p>
          <a:p>
            <a:pPr marL="355600"/>
            <a:r>
              <a:rPr lang="pt-BR" dirty="0" smtClean="0"/>
              <a:t>Faturamento global</a:t>
            </a:r>
          </a:p>
          <a:p>
            <a:pPr marL="355600"/>
            <a:r>
              <a:rPr lang="pt-BR" dirty="0" smtClean="0"/>
              <a:t>Força de trabalho</a:t>
            </a:r>
          </a:p>
          <a:p>
            <a:pPr marL="342900" indent="-342900">
              <a:buFont typeface="+mj-lt"/>
              <a:buAutoNum type="alphaLcPeriod" startAt="7"/>
            </a:pPr>
            <a:r>
              <a:rPr lang="pt-BR" dirty="0" smtClean="0"/>
              <a:t>Indicadores e resultados</a:t>
            </a:r>
          </a:p>
          <a:p>
            <a:pPr marL="342900" indent="-342900">
              <a:buFont typeface="+mj-lt"/>
              <a:buAutoNum type="alphaLcPeriod" startAt="7"/>
            </a:pPr>
            <a:r>
              <a:rPr lang="pt-BR" dirty="0" smtClean="0"/>
              <a:t>Considerações Finais</a:t>
            </a:r>
          </a:p>
          <a:p>
            <a:pPr marL="342900" indent="-342900">
              <a:buAutoNum type="alphaLcPeriod" startAt="7"/>
            </a:pPr>
            <a:endParaRPr lang="pt-BR" dirty="0"/>
          </a:p>
        </p:txBody>
      </p:sp>
      <p:sp>
        <p:nvSpPr>
          <p:cNvPr id="4" name="Trapezoide 3"/>
          <p:cNvSpPr/>
          <p:nvPr/>
        </p:nvSpPr>
        <p:spPr>
          <a:xfrm rot="16200000">
            <a:off x="2973460" y="4121233"/>
            <a:ext cx="3693319" cy="583702"/>
          </a:xfrm>
          <a:prstGeom prst="trapezoid">
            <a:avLst>
              <a:gd name="adj" fmla="val 7382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C:\Users\PENTAGONO\Pictures\Logomarcas\sebrae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440460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19" y="6308396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1183017"/>
            <a:ext cx="580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Final com os indicadores apurados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90" y="1916832"/>
            <a:ext cx="4896544" cy="3370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04230" y="4437112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Empresas participantes:</a:t>
            </a:r>
            <a:endParaRPr lang="pt-BR" sz="800" dirty="0"/>
          </a:p>
        </p:txBody>
      </p:sp>
      <p:sp>
        <p:nvSpPr>
          <p:cNvPr id="6" name="Texto Explicativo 1 (Borda e Ênfase) 5"/>
          <p:cNvSpPr/>
          <p:nvPr/>
        </p:nvSpPr>
        <p:spPr>
          <a:xfrm flipH="1">
            <a:off x="827584" y="2132856"/>
            <a:ext cx="1224136" cy="432048"/>
          </a:xfrm>
          <a:prstGeom prst="accentBorderCallout1">
            <a:avLst>
              <a:gd name="adj1" fmla="val 18750"/>
              <a:gd name="adj2" fmla="val -8333"/>
              <a:gd name="adj3" fmla="val 142735"/>
              <a:gd name="adj4" fmla="val -960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TÍTULO </a:t>
            </a:r>
            <a:endParaRPr lang="pt-BR" sz="1200" dirty="0"/>
          </a:p>
        </p:txBody>
      </p:sp>
      <p:sp>
        <p:nvSpPr>
          <p:cNvPr id="10" name="Texto Explicativo 1 (Borda e Ênfase) 9"/>
          <p:cNvSpPr/>
          <p:nvPr/>
        </p:nvSpPr>
        <p:spPr>
          <a:xfrm flipH="1">
            <a:off x="618456" y="3601835"/>
            <a:ext cx="1224136" cy="432048"/>
          </a:xfrm>
          <a:prstGeom prst="accentBorderCallout1">
            <a:avLst>
              <a:gd name="adj1" fmla="val 18750"/>
              <a:gd name="adj2" fmla="val -8333"/>
              <a:gd name="adj3" fmla="val 2556"/>
              <a:gd name="adj4" fmla="val -989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ESTRUTURA DE CÁLCULO </a:t>
            </a:r>
            <a:endParaRPr lang="pt-BR" sz="1200" dirty="0"/>
          </a:p>
        </p:txBody>
      </p:sp>
      <p:sp>
        <p:nvSpPr>
          <p:cNvPr id="11" name="Texto Explicativo 1 (Borda e Ênfase) 10"/>
          <p:cNvSpPr/>
          <p:nvPr/>
        </p:nvSpPr>
        <p:spPr>
          <a:xfrm>
            <a:off x="7812360" y="2780928"/>
            <a:ext cx="1183903" cy="432048"/>
          </a:xfrm>
          <a:prstGeom prst="accentBorderCallout1">
            <a:avLst>
              <a:gd name="adj1" fmla="val 18750"/>
              <a:gd name="adj2" fmla="val -8333"/>
              <a:gd name="adj3" fmla="val 54780"/>
              <a:gd name="adj4" fmla="val -1423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PERÍODO DE APURAÇÃO </a:t>
            </a:r>
            <a:endParaRPr lang="pt-BR" sz="1200" dirty="0"/>
          </a:p>
        </p:txBody>
      </p:sp>
      <p:sp>
        <p:nvSpPr>
          <p:cNvPr id="12" name="Texto Explicativo 1 (Borda e Ênfase) 11"/>
          <p:cNvSpPr/>
          <p:nvPr/>
        </p:nvSpPr>
        <p:spPr>
          <a:xfrm>
            <a:off x="7812359" y="3774728"/>
            <a:ext cx="1183903" cy="432048"/>
          </a:xfrm>
          <a:prstGeom prst="accentBorderCallout1">
            <a:avLst>
              <a:gd name="adj1" fmla="val 18750"/>
              <a:gd name="adj2" fmla="val -8333"/>
              <a:gd name="adj3" fmla="val 71272"/>
              <a:gd name="adj4" fmla="val -410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RESULTADOS </a:t>
            </a:r>
            <a:endParaRPr lang="pt-BR" sz="1200" dirty="0"/>
          </a:p>
        </p:txBody>
      </p:sp>
      <p:sp>
        <p:nvSpPr>
          <p:cNvPr id="13" name="Texto Explicativo 1 (Borda e Ênfase) 12"/>
          <p:cNvSpPr/>
          <p:nvPr/>
        </p:nvSpPr>
        <p:spPr>
          <a:xfrm flipH="1">
            <a:off x="539552" y="4638109"/>
            <a:ext cx="1303040" cy="432048"/>
          </a:xfrm>
          <a:prstGeom prst="accentBorderCallout1">
            <a:avLst>
              <a:gd name="adj1" fmla="val 18750"/>
              <a:gd name="adj2" fmla="val -8333"/>
              <a:gd name="adj3" fmla="val -22181"/>
              <a:gd name="adj4" fmla="val -945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NÚMERO DE RESPONDENTES</a:t>
            </a:r>
            <a:endParaRPr lang="pt-BR" sz="12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7380312" y="3544197"/>
            <a:ext cx="330515" cy="31685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C:\Users\PENTAGONO\Pictures\Logomarcas\sebrae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027474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20" y="5961442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a livre 66"/>
          <p:cNvSpPr/>
          <p:nvPr/>
        </p:nvSpPr>
        <p:spPr>
          <a:xfrm>
            <a:off x="0" y="-147694"/>
            <a:ext cx="9152459" cy="15072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m 19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027474"/>
            <a:ext cx="825974" cy="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4682" y="1814868"/>
            <a:ext cx="76297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Contatos:</a:t>
            </a:r>
          </a:p>
          <a:p>
            <a:r>
              <a:rPr lang="pt-BR" b="1" dirty="0"/>
              <a:t> Osvaldo César </a:t>
            </a:r>
            <a:r>
              <a:rPr lang="pt-BR" b="1" dirty="0" err="1" smtClean="0"/>
              <a:t>Brotto</a:t>
            </a:r>
            <a:endParaRPr lang="pt-BR" dirty="0" smtClean="0"/>
          </a:p>
          <a:p>
            <a:r>
              <a:rPr lang="pt-BR" dirty="0" smtClean="0"/>
              <a:t>Gestora Projeto APL de Software  Cascavel</a:t>
            </a:r>
          </a:p>
          <a:p>
            <a:r>
              <a:rPr lang="pt-BR" dirty="0" smtClean="0"/>
              <a:t>SEBRAE Regional  Oeste</a:t>
            </a:r>
          </a:p>
          <a:p>
            <a:r>
              <a:rPr lang="pt-BR" dirty="0" smtClean="0"/>
              <a:t>Fone: 045</a:t>
            </a:r>
            <a:r>
              <a:rPr lang="pt-BR" dirty="0"/>
              <a:t>(45) 3321-7065 </a:t>
            </a:r>
          </a:p>
          <a:p>
            <a:r>
              <a:rPr lang="pt-BR" dirty="0"/>
              <a:t>  </a:t>
            </a:r>
            <a:r>
              <a:rPr lang="pt-BR" dirty="0" smtClean="0"/>
              <a:t>                (</a:t>
            </a:r>
            <a:r>
              <a:rPr lang="pt-BR" dirty="0"/>
              <a:t>45) 9134-7522 </a:t>
            </a:r>
          </a:p>
          <a:p>
            <a:r>
              <a:rPr lang="pt-BR" dirty="0"/>
              <a:t>  </a:t>
            </a:r>
            <a:r>
              <a:rPr lang="pt-BR" dirty="0" smtClean="0"/>
              <a:t>               </a:t>
            </a:r>
            <a:r>
              <a:rPr lang="pt-BR" dirty="0"/>
              <a:t> (45) 8822-2979</a:t>
            </a:r>
          </a:p>
          <a:p>
            <a:r>
              <a:rPr lang="pt-BR" dirty="0" err="1" smtClean="0"/>
              <a:t>Email</a:t>
            </a:r>
            <a:r>
              <a:rPr lang="pt-BR" dirty="0" smtClean="0"/>
              <a:t>: OBrotto@pr.sebrae.com.br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Francisco </a:t>
            </a:r>
            <a:r>
              <a:rPr lang="pt-BR" dirty="0" err="1" smtClean="0"/>
              <a:t>Acordi</a:t>
            </a:r>
            <a:endParaRPr lang="pt-BR" dirty="0" smtClean="0"/>
          </a:p>
          <a:p>
            <a:r>
              <a:rPr lang="pt-BR" dirty="0" smtClean="0"/>
              <a:t>Consultor credenciado</a:t>
            </a:r>
          </a:p>
          <a:p>
            <a:r>
              <a:rPr lang="pt-BR" dirty="0" smtClean="0"/>
              <a:t>Fone: 046-9115-7561</a:t>
            </a:r>
          </a:p>
          <a:p>
            <a:r>
              <a:rPr lang="pt-BR" dirty="0" err="1" smtClean="0"/>
              <a:t>Email</a:t>
            </a:r>
            <a:r>
              <a:rPr lang="pt-BR" dirty="0" smtClean="0"/>
              <a:t>: Francisco_acordi@hotmail.com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27474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de cantos arredondados 50"/>
          <p:cNvSpPr/>
          <p:nvPr/>
        </p:nvSpPr>
        <p:spPr>
          <a:xfrm>
            <a:off x="6444208" y="1753071"/>
            <a:ext cx="1944216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Registro da metodologia e dos resultados das medições  do Grupo Piloto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611560" y="5497487"/>
            <a:ext cx="71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Dez/11</a:t>
            </a:r>
            <a:endParaRPr lang="pt-BR" sz="1400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2343180" y="5477741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Jan/12</a:t>
            </a:r>
            <a:endParaRPr lang="pt-BR" sz="14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7380312" y="5425479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Junho/12</a:t>
            </a:r>
            <a:endParaRPr lang="pt-BR" sz="1400" b="1" dirty="0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2555776" y="3265239"/>
            <a:ext cx="1656184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Formação Comitê Temático (grupo piloto) , definição de indicadores e discussão da metodologia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683568" y="4201343"/>
            <a:ext cx="1440160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Visitas , pesquisas e estudo de indicadores</a:t>
            </a: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499992" y="2545159"/>
            <a:ext cx="172819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Realização da Medição e Validação da estrutura dos Indicadores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3779912" y="5497487"/>
            <a:ext cx="92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Março/12</a:t>
            </a:r>
            <a:endParaRPr lang="pt-BR" sz="1400" b="1" dirty="0"/>
          </a:p>
        </p:txBody>
      </p:sp>
      <p:sp>
        <p:nvSpPr>
          <p:cNvPr id="52" name="Seta para a direita 51"/>
          <p:cNvSpPr/>
          <p:nvPr/>
        </p:nvSpPr>
        <p:spPr>
          <a:xfrm>
            <a:off x="683568" y="5209455"/>
            <a:ext cx="8064896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166994" y="1291407"/>
            <a:ext cx="6151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 histórica do Projeto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6444208" y="2977207"/>
            <a:ext cx="1944216" cy="22322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/>
          <p:cNvSpPr/>
          <p:nvPr/>
        </p:nvSpPr>
        <p:spPr>
          <a:xfrm>
            <a:off x="4355976" y="3841303"/>
            <a:ext cx="2088232" cy="136815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70"/>
          <p:cNvSpPr/>
          <p:nvPr/>
        </p:nvSpPr>
        <p:spPr>
          <a:xfrm>
            <a:off x="2267744" y="4561383"/>
            <a:ext cx="208823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CaixaDeTexto 71"/>
          <p:cNvSpPr txBox="1"/>
          <p:nvPr/>
        </p:nvSpPr>
        <p:spPr>
          <a:xfrm>
            <a:off x="251520" y="1861786"/>
            <a:ext cx="5290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Fase – Estruturação de indicadores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m 17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24" y="2761083"/>
            <a:ext cx="728896" cy="37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 explicativo retangular com cantos arredondados 1"/>
          <p:cNvSpPr/>
          <p:nvPr/>
        </p:nvSpPr>
        <p:spPr>
          <a:xfrm>
            <a:off x="232023" y="2299520"/>
            <a:ext cx="2195750" cy="1541783"/>
          </a:xfrm>
          <a:prstGeom prst="wedgeRoundRectCallout">
            <a:avLst>
              <a:gd name="adj1" fmla="val 53067"/>
              <a:gd name="adj2" fmla="val 3467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Parceiros: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8" y="3217986"/>
            <a:ext cx="1604764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25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  <p:bldP spid="60" grpId="0" animBg="1"/>
      <p:bldP spid="62" grpId="0" animBg="1"/>
      <p:bldP spid="69" grpId="0" animBg="1"/>
      <p:bldP spid="70" grpId="0" animBg="1"/>
      <p:bldP spid="7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de cantos arredondados 50"/>
          <p:cNvSpPr/>
          <p:nvPr/>
        </p:nvSpPr>
        <p:spPr>
          <a:xfrm>
            <a:off x="6660232" y="3140968"/>
            <a:ext cx="1944216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Tratamento e análise de dados;</a:t>
            </a:r>
          </a:p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Divulgação ao grupo participante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83568" y="4581128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Julho/12</a:t>
            </a:r>
            <a:endParaRPr lang="pt-BR" sz="1400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7380312" y="4561383"/>
            <a:ext cx="1209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novembro/12</a:t>
            </a:r>
            <a:endParaRPr lang="pt-BR" sz="1400" b="1" dirty="0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2483768" y="3140968"/>
            <a:ext cx="1656184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Oficina de capacitação metodológica  às empresas participantes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611560" y="3140968"/>
            <a:ext cx="15841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Lançamento do Projeto e Adesão de Empresas do APL Software de Maringá e Região</a:t>
            </a: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4499992" y="3140968"/>
            <a:ext cx="1728192" cy="10801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Coleta de Dados junto às Empresas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5004048" y="4581128"/>
            <a:ext cx="11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Setembro/12</a:t>
            </a:r>
            <a:endParaRPr lang="pt-BR" sz="1400" b="1" dirty="0"/>
          </a:p>
        </p:txBody>
      </p:sp>
      <p:sp>
        <p:nvSpPr>
          <p:cNvPr id="52" name="Seta para a direita 51"/>
          <p:cNvSpPr/>
          <p:nvPr/>
        </p:nvSpPr>
        <p:spPr>
          <a:xfrm>
            <a:off x="683568" y="4293096"/>
            <a:ext cx="8064896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11560" y="2132855"/>
            <a:ext cx="4555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fase – Coleta e Apuração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699792" y="4581128"/>
            <a:ext cx="95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Agosto/12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83828" y="1410281"/>
            <a:ext cx="6151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 histórica do Projeto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Imagem 14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03163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7189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  <p:bldP spid="60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ixaDeTexto 67"/>
          <p:cNvSpPr txBox="1"/>
          <p:nvPr/>
        </p:nvSpPr>
        <p:spPr>
          <a:xfrm>
            <a:off x="1835696" y="1268760"/>
            <a:ext cx="5412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do Projeto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1907704" y="2204864"/>
            <a:ext cx="482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Terceira fase – Ampliação do Projeto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11560" y="3212976"/>
            <a:ext cx="2232248" cy="21602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Elaboração de publicação “Guia de Medição” 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3419872" y="3212976"/>
            <a:ext cx="2232248" cy="21602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Publicação especializada sobre indicadores do Setor Ti 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6300192" y="3212976"/>
            <a:ext cx="2232248" cy="21602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Ampliar o Projeto para outros </a:t>
            </a:r>
            <a:r>
              <a:rPr lang="pt-BR" dirty="0" err="1" smtClean="0"/>
              <a:t>APLs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Forma livre 7"/>
          <p:cNvSpPr/>
          <p:nvPr/>
        </p:nvSpPr>
        <p:spPr>
          <a:xfrm>
            <a:off x="0" y="-147694"/>
            <a:ext cx="9152459" cy="16324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Workshop</a:t>
            </a:r>
          </a:p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C:\Users\PENTAGONO\Pictures\Logomarcas\sebrae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93658"/>
            <a:ext cx="1008112" cy="4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06" y="6227018"/>
            <a:ext cx="2057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2934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ixaDeTexto 67"/>
          <p:cNvSpPr txBox="1"/>
          <p:nvPr/>
        </p:nvSpPr>
        <p:spPr>
          <a:xfrm>
            <a:off x="323528" y="900009"/>
            <a:ext cx="475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Papéis e responsabilidades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6180" y="1476073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Do SEBRAE</a:t>
            </a:r>
            <a:r>
              <a:rPr lang="pt-B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Organização das adesões;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Realização das Oficinas de capacitação das empresas na metodologia;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Coleta, guarda e tratamento dos dados recebidos;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Análise e divulgação dos resultados ao grupo participante.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Zelar pela confidencialidade e sigilo de todo o processo.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99435" y="3235705"/>
            <a:ext cx="6118919" cy="34163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Do Consultor Credenciado</a:t>
            </a:r>
            <a:r>
              <a:rPr lang="pt-BR" dirty="0" smtClean="0"/>
              <a:t>: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dirty="0" smtClean="0"/>
              <a:t>Execução das atividades planejadas, com cumprimento de prazos.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dirty="0" smtClean="0"/>
              <a:t>Articulação, organização das empresas participantes.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dirty="0" smtClean="0"/>
              <a:t>Avaliação dos dados recebidos, corrigindo desvios.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dirty="0" smtClean="0"/>
              <a:t>Consolidação e apuração de resultados.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pt-BR" dirty="0" smtClean="0"/>
              <a:t>Geração de relatório final.</a:t>
            </a:r>
          </a:p>
          <a:p>
            <a:pPr marL="811213"/>
            <a:r>
              <a:rPr lang="pt-BR" b="1" i="1" dirty="0" smtClean="0"/>
              <a:t>Cuidados especiais: </a:t>
            </a:r>
          </a:p>
          <a:p>
            <a:pPr marL="811213">
              <a:buFont typeface="Arial" pitchFamily="34" charset="0"/>
              <a:buChar char="•"/>
            </a:pPr>
            <a:r>
              <a:rPr lang="pt-BR" dirty="0" smtClean="0"/>
              <a:t>Discrição nos comentários acerca do processo.</a:t>
            </a:r>
          </a:p>
          <a:p>
            <a:pPr marL="811213"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Manter rigoroso controle/sigilo dos dados recebidos.</a:t>
            </a:r>
          </a:p>
          <a:p>
            <a:pPr marL="987425" indent="-176213">
              <a:buFont typeface="Arial" pitchFamily="34" charset="0"/>
              <a:buChar char="•"/>
            </a:pPr>
            <a:r>
              <a:rPr lang="pt-BR" dirty="0" smtClean="0"/>
              <a:t>Perfil de imparcialidade e impessoalidade junto ao público-alvo.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0" y="-147694"/>
            <a:ext cx="9152459" cy="10477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0 h 23922"/>
              <a:gd name="connsiteX2" fmla="*/ 21600 w 21600"/>
              <a:gd name="connsiteY2" fmla="*/ 16095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20"/>
              <a:gd name="connsiteY0" fmla="*/ 0 h 23922"/>
              <a:gd name="connsiteX1" fmla="*/ 21600 w 21620"/>
              <a:gd name="connsiteY1" fmla="*/ 0 h 23922"/>
              <a:gd name="connsiteX2" fmla="*/ 21600 w 21620"/>
              <a:gd name="connsiteY2" fmla="*/ 16095 h 23922"/>
              <a:gd name="connsiteX3" fmla="*/ 0 w 21620"/>
              <a:gd name="connsiteY3" fmla="*/ 20172 h 23922"/>
              <a:gd name="connsiteX4" fmla="*/ 0 w 2162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3922"/>
              <a:gd name="connsiteX1" fmla="*/ 21600 w 21640"/>
              <a:gd name="connsiteY1" fmla="*/ 0 h 23922"/>
              <a:gd name="connsiteX2" fmla="*/ 21620 w 21640"/>
              <a:gd name="connsiteY2" fmla="*/ 5086 h 23922"/>
              <a:gd name="connsiteX3" fmla="*/ 0 w 21640"/>
              <a:gd name="connsiteY3" fmla="*/ 20172 h 23922"/>
              <a:gd name="connsiteX4" fmla="*/ 0 w 21640"/>
              <a:gd name="connsiteY4" fmla="*/ 0 h 23922"/>
              <a:gd name="connsiteX0" fmla="*/ 0 w 21640"/>
              <a:gd name="connsiteY0" fmla="*/ 0 h 20172"/>
              <a:gd name="connsiteX1" fmla="*/ 21600 w 21640"/>
              <a:gd name="connsiteY1" fmla="*/ 0 h 20172"/>
              <a:gd name="connsiteX2" fmla="*/ 21620 w 21640"/>
              <a:gd name="connsiteY2" fmla="*/ 5086 h 20172"/>
              <a:gd name="connsiteX3" fmla="*/ 0 w 21640"/>
              <a:gd name="connsiteY3" fmla="*/ 20172 h 20172"/>
              <a:gd name="connsiteX4" fmla="*/ 0 w 21640"/>
              <a:gd name="connsiteY4" fmla="*/ 0 h 20172"/>
              <a:gd name="connsiteX0" fmla="*/ 0 w 21640"/>
              <a:gd name="connsiteY0" fmla="*/ 1975 h 22147"/>
              <a:gd name="connsiteX1" fmla="*/ 21600 w 21640"/>
              <a:gd name="connsiteY1" fmla="*/ 1975 h 22147"/>
              <a:gd name="connsiteX2" fmla="*/ 21620 w 21640"/>
              <a:gd name="connsiteY2" fmla="*/ 1975 h 22147"/>
              <a:gd name="connsiteX3" fmla="*/ 0 w 21640"/>
              <a:gd name="connsiteY3" fmla="*/ 22147 h 22147"/>
              <a:gd name="connsiteX4" fmla="*/ 0 w 21640"/>
              <a:gd name="connsiteY4" fmla="*/ 1975 h 22147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975 h 23361"/>
              <a:gd name="connsiteX1" fmla="*/ 21600 w 21640"/>
              <a:gd name="connsiteY1" fmla="*/ 1975 h 23361"/>
              <a:gd name="connsiteX2" fmla="*/ 21620 w 21640"/>
              <a:gd name="connsiteY2" fmla="*/ 1975 h 23361"/>
              <a:gd name="connsiteX3" fmla="*/ 0 w 21640"/>
              <a:gd name="connsiteY3" fmla="*/ 22147 h 23361"/>
              <a:gd name="connsiteX4" fmla="*/ 0 w 21640"/>
              <a:gd name="connsiteY4" fmla="*/ 1975 h 23361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3044"/>
              <a:gd name="connsiteX1" fmla="*/ 21600 w 21640"/>
              <a:gd name="connsiteY1" fmla="*/ 1658 h 23044"/>
              <a:gd name="connsiteX2" fmla="*/ 21620 w 21640"/>
              <a:gd name="connsiteY2" fmla="*/ 1975 h 23044"/>
              <a:gd name="connsiteX3" fmla="*/ 0 w 21640"/>
              <a:gd name="connsiteY3" fmla="*/ 21830 h 23044"/>
              <a:gd name="connsiteX4" fmla="*/ 0 w 21640"/>
              <a:gd name="connsiteY4" fmla="*/ 1658 h 23044"/>
              <a:gd name="connsiteX0" fmla="*/ 0 w 21640"/>
              <a:gd name="connsiteY0" fmla="*/ 1658 h 20155"/>
              <a:gd name="connsiteX1" fmla="*/ 21600 w 21640"/>
              <a:gd name="connsiteY1" fmla="*/ 1658 h 20155"/>
              <a:gd name="connsiteX2" fmla="*/ 21620 w 21640"/>
              <a:gd name="connsiteY2" fmla="*/ 1975 h 20155"/>
              <a:gd name="connsiteX3" fmla="*/ 0 w 21640"/>
              <a:gd name="connsiteY3" fmla="*/ 18941 h 20155"/>
              <a:gd name="connsiteX4" fmla="*/ 0 w 21640"/>
              <a:gd name="connsiteY4" fmla="*/ 1658 h 2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0" h="20155">
                <a:moveTo>
                  <a:pt x="0" y="1658"/>
                </a:moveTo>
                <a:lnTo>
                  <a:pt x="21600" y="1658"/>
                </a:lnTo>
                <a:cubicBezTo>
                  <a:pt x="21600" y="7023"/>
                  <a:pt x="21640" y="0"/>
                  <a:pt x="21620" y="1975"/>
                </a:cubicBezTo>
                <a:cubicBezTo>
                  <a:pt x="15366" y="6020"/>
                  <a:pt x="13673" y="20155"/>
                  <a:pt x="0" y="18941"/>
                </a:cubicBezTo>
                <a:lnTo>
                  <a:pt x="0" y="16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Projeto Indicadores de Gestão das Empresas de TI </a:t>
            </a:r>
          </a:p>
          <a:p>
            <a:endParaRPr lang="pt-B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165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5024</Words>
  <Application>Microsoft Office PowerPoint</Application>
  <PresentationFormat>Apresentação na tela (4:3)</PresentationFormat>
  <Paragraphs>890</Paragraphs>
  <Slides>59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1" baseType="lpstr"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PENTAGONO</dc:creator>
  <cp:lastModifiedBy>Paulo</cp:lastModifiedBy>
  <cp:revision>238</cp:revision>
  <dcterms:created xsi:type="dcterms:W3CDTF">2012-05-02T11:19:31Z</dcterms:created>
  <dcterms:modified xsi:type="dcterms:W3CDTF">2013-11-11T13:06:52Z</dcterms:modified>
</cp:coreProperties>
</file>